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0"/>
  </p:notesMasterIdLst>
  <p:sldIdLst>
    <p:sldId id="315" r:id="rId2"/>
    <p:sldId id="317" r:id="rId3"/>
    <p:sldId id="318" r:id="rId4"/>
    <p:sldId id="325" r:id="rId5"/>
    <p:sldId id="319" r:id="rId6"/>
    <p:sldId id="320" r:id="rId7"/>
    <p:sldId id="321" r:id="rId8"/>
    <p:sldId id="322" r:id="rId9"/>
    <p:sldId id="323" r:id="rId10"/>
    <p:sldId id="324" r:id="rId11"/>
    <p:sldId id="326" r:id="rId12"/>
    <p:sldId id="1382" r:id="rId13"/>
    <p:sldId id="1384" r:id="rId14"/>
    <p:sldId id="1385" r:id="rId15"/>
    <p:sldId id="1386" r:id="rId16"/>
    <p:sldId id="1387" r:id="rId17"/>
    <p:sldId id="1388" r:id="rId18"/>
    <p:sldId id="1389" r:id="rId19"/>
    <p:sldId id="1390" r:id="rId20"/>
    <p:sldId id="1391" r:id="rId21"/>
    <p:sldId id="1393" r:id="rId22"/>
    <p:sldId id="1394" r:id="rId23"/>
    <p:sldId id="1395" r:id="rId24"/>
    <p:sldId id="1256" r:id="rId25"/>
    <p:sldId id="1257" r:id="rId26"/>
    <p:sldId id="1258" r:id="rId27"/>
    <p:sldId id="1351" r:id="rId28"/>
    <p:sldId id="1352" r:id="rId29"/>
    <p:sldId id="1353" r:id="rId30"/>
    <p:sldId id="1396" r:id="rId31"/>
    <p:sldId id="1397" r:id="rId32"/>
    <p:sldId id="316" r:id="rId33"/>
    <p:sldId id="295" r:id="rId34"/>
    <p:sldId id="296" r:id="rId35"/>
    <p:sldId id="278" r:id="rId36"/>
    <p:sldId id="279" r:id="rId37"/>
    <p:sldId id="280" r:id="rId38"/>
    <p:sldId id="281" r:id="rId39"/>
    <p:sldId id="297" r:id="rId40"/>
    <p:sldId id="282" r:id="rId41"/>
    <p:sldId id="283" r:id="rId42"/>
    <p:sldId id="298" r:id="rId43"/>
    <p:sldId id="299" r:id="rId44"/>
    <p:sldId id="300" r:id="rId45"/>
    <p:sldId id="301" r:id="rId46"/>
    <p:sldId id="284" r:id="rId47"/>
    <p:sldId id="285" r:id="rId48"/>
    <p:sldId id="286" r:id="rId49"/>
    <p:sldId id="287" r:id="rId50"/>
    <p:sldId id="288" r:id="rId51"/>
    <p:sldId id="289" r:id="rId52"/>
    <p:sldId id="290" r:id="rId53"/>
    <p:sldId id="291" r:id="rId54"/>
    <p:sldId id="292" r:id="rId55"/>
    <p:sldId id="303" r:id="rId56"/>
    <p:sldId id="304" r:id="rId57"/>
    <p:sldId id="293" r:id="rId58"/>
    <p:sldId id="294" r:id="rId59"/>
    <p:sldId id="305" r:id="rId60"/>
    <p:sldId id="257" r:id="rId61"/>
    <p:sldId id="258" r:id="rId62"/>
    <p:sldId id="259" r:id="rId63"/>
    <p:sldId id="306" r:id="rId64"/>
    <p:sldId id="307" r:id="rId65"/>
    <p:sldId id="260" r:id="rId66"/>
    <p:sldId id="261" r:id="rId67"/>
    <p:sldId id="262" r:id="rId68"/>
    <p:sldId id="263" r:id="rId69"/>
    <p:sldId id="264" r:id="rId70"/>
    <p:sldId id="265" r:id="rId71"/>
    <p:sldId id="266" r:id="rId72"/>
    <p:sldId id="308" r:id="rId73"/>
    <p:sldId id="310" r:id="rId74"/>
    <p:sldId id="311" r:id="rId75"/>
    <p:sldId id="267" r:id="rId76"/>
    <p:sldId id="309" r:id="rId77"/>
    <p:sldId id="268" r:id="rId78"/>
    <p:sldId id="269" r:id="rId79"/>
    <p:sldId id="270" r:id="rId80"/>
    <p:sldId id="271" r:id="rId81"/>
    <p:sldId id="272" r:id="rId82"/>
    <p:sldId id="273" r:id="rId83"/>
    <p:sldId id="274" r:id="rId84"/>
    <p:sldId id="312" r:id="rId85"/>
    <p:sldId id="313" r:id="rId86"/>
    <p:sldId id="314" r:id="rId87"/>
    <p:sldId id="275" r:id="rId88"/>
    <p:sldId id="276" r:id="rId8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A35F87-5B05-4F7D-AF97-72BC5327A6BF}" v="4" dt="2025-04-30T21:50:12.4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1794"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microsoft.com/office/2016/11/relationships/changesInfo" Target="changesInfos/changesInfo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9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nes, Todd" userId="afaf7c3a-e8aa-4568-882a-02ad8f9e19b0" providerId="ADAL" clId="{2DA35F87-5B05-4F7D-AF97-72BC5327A6BF}"/>
    <pc:docChg chg="undo custSel addSld delSld modSld sldOrd">
      <pc:chgData name="Lines, Todd" userId="afaf7c3a-e8aa-4568-882a-02ad8f9e19b0" providerId="ADAL" clId="{2DA35F87-5B05-4F7D-AF97-72BC5327A6BF}" dt="2025-05-08T19:43:21.991" v="45"/>
      <pc:docMkLst>
        <pc:docMk/>
      </pc:docMkLst>
      <pc:sldChg chg="modSp new mod">
        <pc:chgData name="Lines, Todd" userId="afaf7c3a-e8aa-4568-882a-02ad8f9e19b0" providerId="ADAL" clId="{2DA35F87-5B05-4F7D-AF97-72BC5327A6BF}" dt="2025-04-30T21:43:17.893" v="10" actId="20577"/>
        <pc:sldMkLst>
          <pc:docMk/>
          <pc:sldMk cId="1699752763" sldId="315"/>
        </pc:sldMkLst>
        <pc:spChg chg="mod">
          <ac:chgData name="Lines, Todd" userId="afaf7c3a-e8aa-4568-882a-02ad8f9e19b0" providerId="ADAL" clId="{2DA35F87-5B05-4F7D-AF97-72BC5327A6BF}" dt="2025-04-30T21:43:17.893" v="10" actId="20577"/>
          <ac:spMkLst>
            <pc:docMk/>
            <pc:sldMk cId="1699752763" sldId="315"/>
            <ac:spMk id="2" creationId="{F6EBDA18-4C41-A016-8191-98134C82AA3B}"/>
          </ac:spMkLst>
        </pc:spChg>
      </pc:sldChg>
      <pc:sldChg chg="addSp delSp modSp new mod modClrScheme chgLayout">
        <pc:chgData name="Lines, Todd" userId="afaf7c3a-e8aa-4568-882a-02ad8f9e19b0" providerId="ADAL" clId="{2DA35F87-5B05-4F7D-AF97-72BC5327A6BF}" dt="2025-04-30T21:43:25.439" v="15" actId="20577"/>
        <pc:sldMkLst>
          <pc:docMk/>
          <pc:sldMk cId="1785548110" sldId="316"/>
        </pc:sldMkLst>
        <pc:spChg chg="add mod ord">
          <ac:chgData name="Lines, Todd" userId="afaf7c3a-e8aa-4568-882a-02ad8f9e19b0" providerId="ADAL" clId="{2DA35F87-5B05-4F7D-AF97-72BC5327A6BF}" dt="2025-04-30T21:43:25.439" v="15" actId="20577"/>
          <ac:spMkLst>
            <pc:docMk/>
            <pc:sldMk cId="1785548110" sldId="316"/>
            <ac:spMk id="4" creationId="{62EBAF3B-A93A-3086-D394-88EA77F35D3D}"/>
          </ac:spMkLst>
        </pc:spChg>
        <pc:spChg chg="add mod ord">
          <ac:chgData name="Lines, Todd" userId="afaf7c3a-e8aa-4568-882a-02ad8f9e19b0" providerId="ADAL" clId="{2DA35F87-5B05-4F7D-AF97-72BC5327A6BF}" dt="2025-04-30T21:43:23.355" v="12" actId="700"/>
          <ac:spMkLst>
            <pc:docMk/>
            <pc:sldMk cId="1785548110" sldId="316"/>
            <ac:spMk id="5" creationId="{B2EADBB0-3B3B-4D94-9F62-8F1FFCDA12F4}"/>
          </ac:spMkLst>
        </pc:spChg>
      </pc:sldChg>
      <pc:sldChg chg="add">
        <pc:chgData name="Lines, Todd" userId="afaf7c3a-e8aa-4568-882a-02ad8f9e19b0" providerId="ADAL" clId="{2DA35F87-5B05-4F7D-AF97-72BC5327A6BF}" dt="2025-04-30T21:44:01.835" v="16"/>
        <pc:sldMkLst>
          <pc:docMk/>
          <pc:sldMk cId="19487424" sldId="317"/>
        </pc:sldMkLst>
      </pc:sldChg>
      <pc:sldChg chg="add ord">
        <pc:chgData name="Lines, Todd" userId="afaf7c3a-e8aa-4568-882a-02ad8f9e19b0" providerId="ADAL" clId="{2DA35F87-5B05-4F7D-AF97-72BC5327A6BF}" dt="2025-05-08T19:43:21.991" v="45"/>
        <pc:sldMkLst>
          <pc:docMk/>
          <pc:sldMk cId="0" sldId="318"/>
        </pc:sldMkLst>
      </pc:sldChg>
      <pc:sldChg chg="add">
        <pc:chgData name="Lines, Todd" userId="afaf7c3a-e8aa-4568-882a-02ad8f9e19b0" providerId="ADAL" clId="{2DA35F87-5B05-4F7D-AF97-72BC5327A6BF}" dt="2025-04-30T21:44:01.835" v="16"/>
        <pc:sldMkLst>
          <pc:docMk/>
          <pc:sldMk cId="0" sldId="319"/>
        </pc:sldMkLst>
      </pc:sldChg>
      <pc:sldChg chg="add">
        <pc:chgData name="Lines, Todd" userId="afaf7c3a-e8aa-4568-882a-02ad8f9e19b0" providerId="ADAL" clId="{2DA35F87-5B05-4F7D-AF97-72BC5327A6BF}" dt="2025-04-30T21:44:01.835" v="16"/>
        <pc:sldMkLst>
          <pc:docMk/>
          <pc:sldMk cId="0" sldId="320"/>
        </pc:sldMkLst>
      </pc:sldChg>
      <pc:sldChg chg="add">
        <pc:chgData name="Lines, Todd" userId="afaf7c3a-e8aa-4568-882a-02ad8f9e19b0" providerId="ADAL" clId="{2DA35F87-5B05-4F7D-AF97-72BC5327A6BF}" dt="2025-04-30T21:44:01.835" v="16"/>
        <pc:sldMkLst>
          <pc:docMk/>
          <pc:sldMk cId="0" sldId="321"/>
        </pc:sldMkLst>
      </pc:sldChg>
      <pc:sldChg chg="add">
        <pc:chgData name="Lines, Todd" userId="afaf7c3a-e8aa-4568-882a-02ad8f9e19b0" providerId="ADAL" clId="{2DA35F87-5B05-4F7D-AF97-72BC5327A6BF}" dt="2025-04-30T21:44:01.835" v="16"/>
        <pc:sldMkLst>
          <pc:docMk/>
          <pc:sldMk cId="2278348990" sldId="322"/>
        </pc:sldMkLst>
      </pc:sldChg>
      <pc:sldChg chg="add">
        <pc:chgData name="Lines, Todd" userId="afaf7c3a-e8aa-4568-882a-02ad8f9e19b0" providerId="ADAL" clId="{2DA35F87-5B05-4F7D-AF97-72BC5327A6BF}" dt="2025-04-30T21:44:01.835" v="16"/>
        <pc:sldMkLst>
          <pc:docMk/>
          <pc:sldMk cId="2052374154" sldId="323"/>
        </pc:sldMkLst>
      </pc:sldChg>
      <pc:sldChg chg="add">
        <pc:chgData name="Lines, Todd" userId="afaf7c3a-e8aa-4568-882a-02ad8f9e19b0" providerId="ADAL" clId="{2DA35F87-5B05-4F7D-AF97-72BC5327A6BF}" dt="2025-04-30T21:44:01.835" v="16"/>
        <pc:sldMkLst>
          <pc:docMk/>
          <pc:sldMk cId="0" sldId="324"/>
        </pc:sldMkLst>
      </pc:sldChg>
      <pc:sldChg chg="addSp modSp new mod">
        <pc:chgData name="Lines, Todd" userId="afaf7c3a-e8aa-4568-882a-02ad8f9e19b0" providerId="ADAL" clId="{2DA35F87-5B05-4F7D-AF97-72BC5327A6BF}" dt="2025-04-30T21:44:23.826" v="21" actId="1076"/>
        <pc:sldMkLst>
          <pc:docMk/>
          <pc:sldMk cId="403411101" sldId="325"/>
        </pc:sldMkLst>
        <pc:picChg chg="add mod">
          <ac:chgData name="Lines, Todd" userId="afaf7c3a-e8aa-4568-882a-02ad8f9e19b0" providerId="ADAL" clId="{2DA35F87-5B05-4F7D-AF97-72BC5327A6BF}" dt="2025-04-30T21:44:23.826" v="21" actId="1076"/>
          <ac:picMkLst>
            <pc:docMk/>
            <pc:sldMk cId="403411101" sldId="325"/>
            <ac:picMk id="5" creationId="{D1CE4DB4-55D6-FC9D-7A3E-C9959F519CF7}"/>
          </ac:picMkLst>
        </pc:picChg>
      </pc:sldChg>
      <pc:sldChg chg="addSp delSp modSp new mod">
        <pc:chgData name="Lines, Todd" userId="afaf7c3a-e8aa-4568-882a-02ad8f9e19b0" providerId="ADAL" clId="{2DA35F87-5B05-4F7D-AF97-72BC5327A6BF}" dt="2025-04-30T21:45:53.470" v="29" actId="21"/>
        <pc:sldMkLst>
          <pc:docMk/>
          <pc:sldMk cId="2672393111" sldId="326"/>
        </pc:sldMkLst>
        <pc:picChg chg="add mod modCrop">
          <ac:chgData name="Lines, Todd" userId="afaf7c3a-e8aa-4568-882a-02ad8f9e19b0" providerId="ADAL" clId="{2DA35F87-5B05-4F7D-AF97-72BC5327A6BF}" dt="2025-04-30T21:45:41.471" v="27" actId="732"/>
          <ac:picMkLst>
            <pc:docMk/>
            <pc:sldMk cId="2672393111" sldId="326"/>
            <ac:picMk id="7" creationId="{7A3305F6-9AAB-51B1-DC29-3A30913AE641}"/>
          </ac:picMkLst>
        </pc:picChg>
      </pc:sldChg>
      <pc:sldChg chg="add">
        <pc:chgData name="Lines, Todd" userId="afaf7c3a-e8aa-4568-882a-02ad8f9e19b0" providerId="ADAL" clId="{2DA35F87-5B05-4F7D-AF97-72BC5327A6BF}" dt="2025-04-30T21:50:12.474" v="31"/>
        <pc:sldMkLst>
          <pc:docMk/>
          <pc:sldMk cId="0" sldId="1256"/>
        </pc:sldMkLst>
      </pc:sldChg>
      <pc:sldChg chg="add">
        <pc:chgData name="Lines, Todd" userId="afaf7c3a-e8aa-4568-882a-02ad8f9e19b0" providerId="ADAL" clId="{2DA35F87-5B05-4F7D-AF97-72BC5327A6BF}" dt="2025-04-30T21:50:12.474" v="31"/>
        <pc:sldMkLst>
          <pc:docMk/>
          <pc:sldMk cId="0" sldId="1257"/>
        </pc:sldMkLst>
      </pc:sldChg>
      <pc:sldChg chg="add">
        <pc:chgData name="Lines, Todd" userId="afaf7c3a-e8aa-4568-882a-02ad8f9e19b0" providerId="ADAL" clId="{2DA35F87-5B05-4F7D-AF97-72BC5327A6BF}" dt="2025-04-30T21:50:12.474" v="31"/>
        <pc:sldMkLst>
          <pc:docMk/>
          <pc:sldMk cId="0" sldId="1258"/>
        </pc:sldMkLst>
      </pc:sldChg>
      <pc:sldChg chg="add">
        <pc:chgData name="Lines, Todd" userId="afaf7c3a-e8aa-4568-882a-02ad8f9e19b0" providerId="ADAL" clId="{2DA35F87-5B05-4F7D-AF97-72BC5327A6BF}" dt="2025-04-30T21:50:12.474" v="31"/>
        <pc:sldMkLst>
          <pc:docMk/>
          <pc:sldMk cId="0" sldId="1351"/>
        </pc:sldMkLst>
      </pc:sldChg>
      <pc:sldChg chg="add">
        <pc:chgData name="Lines, Todd" userId="afaf7c3a-e8aa-4568-882a-02ad8f9e19b0" providerId="ADAL" clId="{2DA35F87-5B05-4F7D-AF97-72BC5327A6BF}" dt="2025-04-30T21:50:12.474" v="31"/>
        <pc:sldMkLst>
          <pc:docMk/>
          <pc:sldMk cId="0" sldId="1352"/>
        </pc:sldMkLst>
      </pc:sldChg>
      <pc:sldChg chg="add">
        <pc:chgData name="Lines, Todd" userId="afaf7c3a-e8aa-4568-882a-02ad8f9e19b0" providerId="ADAL" clId="{2DA35F87-5B05-4F7D-AF97-72BC5327A6BF}" dt="2025-04-30T21:50:12.474" v="31"/>
        <pc:sldMkLst>
          <pc:docMk/>
          <pc:sldMk cId="0" sldId="1353"/>
        </pc:sldMkLst>
      </pc:sldChg>
      <pc:sldChg chg="add">
        <pc:chgData name="Lines, Todd" userId="afaf7c3a-e8aa-4568-882a-02ad8f9e19b0" providerId="ADAL" clId="{2DA35F87-5B05-4F7D-AF97-72BC5327A6BF}" dt="2025-04-30T21:48:18.405" v="30"/>
        <pc:sldMkLst>
          <pc:docMk/>
          <pc:sldMk cId="0" sldId="1382"/>
        </pc:sldMkLst>
      </pc:sldChg>
      <pc:sldChg chg="add">
        <pc:chgData name="Lines, Todd" userId="afaf7c3a-e8aa-4568-882a-02ad8f9e19b0" providerId="ADAL" clId="{2DA35F87-5B05-4F7D-AF97-72BC5327A6BF}" dt="2025-04-30T21:48:18.405" v="30"/>
        <pc:sldMkLst>
          <pc:docMk/>
          <pc:sldMk cId="0" sldId="1384"/>
        </pc:sldMkLst>
      </pc:sldChg>
      <pc:sldChg chg="add">
        <pc:chgData name="Lines, Todd" userId="afaf7c3a-e8aa-4568-882a-02ad8f9e19b0" providerId="ADAL" clId="{2DA35F87-5B05-4F7D-AF97-72BC5327A6BF}" dt="2025-04-30T21:48:18.405" v="30"/>
        <pc:sldMkLst>
          <pc:docMk/>
          <pc:sldMk cId="0" sldId="1385"/>
        </pc:sldMkLst>
      </pc:sldChg>
      <pc:sldChg chg="add">
        <pc:chgData name="Lines, Todd" userId="afaf7c3a-e8aa-4568-882a-02ad8f9e19b0" providerId="ADAL" clId="{2DA35F87-5B05-4F7D-AF97-72BC5327A6BF}" dt="2025-04-30T21:48:18.405" v="30"/>
        <pc:sldMkLst>
          <pc:docMk/>
          <pc:sldMk cId="0" sldId="1386"/>
        </pc:sldMkLst>
      </pc:sldChg>
      <pc:sldChg chg="add">
        <pc:chgData name="Lines, Todd" userId="afaf7c3a-e8aa-4568-882a-02ad8f9e19b0" providerId="ADAL" clId="{2DA35F87-5B05-4F7D-AF97-72BC5327A6BF}" dt="2025-04-30T21:48:18.405" v="30"/>
        <pc:sldMkLst>
          <pc:docMk/>
          <pc:sldMk cId="0" sldId="1387"/>
        </pc:sldMkLst>
      </pc:sldChg>
      <pc:sldChg chg="add">
        <pc:chgData name="Lines, Todd" userId="afaf7c3a-e8aa-4568-882a-02ad8f9e19b0" providerId="ADAL" clId="{2DA35F87-5B05-4F7D-AF97-72BC5327A6BF}" dt="2025-04-30T21:48:18.405" v="30"/>
        <pc:sldMkLst>
          <pc:docMk/>
          <pc:sldMk cId="0" sldId="1388"/>
        </pc:sldMkLst>
      </pc:sldChg>
      <pc:sldChg chg="add">
        <pc:chgData name="Lines, Todd" userId="afaf7c3a-e8aa-4568-882a-02ad8f9e19b0" providerId="ADAL" clId="{2DA35F87-5B05-4F7D-AF97-72BC5327A6BF}" dt="2025-04-30T21:48:18.405" v="30"/>
        <pc:sldMkLst>
          <pc:docMk/>
          <pc:sldMk cId="0" sldId="1389"/>
        </pc:sldMkLst>
      </pc:sldChg>
      <pc:sldChg chg="add">
        <pc:chgData name="Lines, Todd" userId="afaf7c3a-e8aa-4568-882a-02ad8f9e19b0" providerId="ADAL" clId="{2DA35F87-5B05-4F7D-AF97-72BC5327A6BF}" dt="2025-04-30T21:48:18.405" v="30"/>
        <pc:sldMkLst>
          <pc:docMk/>
          <pc:sldMk cId="0" sldId="1390"/>
        </pc:sldMkLst>
      </pc:sldChg>
      <pc:sldChg chg="add">
        <pc:chgData name="Lines, Todd" userId="afaf7c3a-e8aa-4568-882a-02ad8f9e19b0" providerId="ADAL" clId="{2DA35F87-5B05-4F7D-AF97-72BC5327A6BF}" dt="2025-04-30T21:48:18.405" v="30"/>
        <pc:sldMkLst>
          <pc:docMk/>
          <pc:sldMk cId="0" sldId="1391"/>
        </pc:sldMkLst>
      </pc:sldChg>
      <pc:sldChg chg="add del">
        <pc:chgData name="Lines, Todd" userId="afaf7c3a-e8aa-4568-882a-02ad8f9e19b0" providerId="ADAL" clId="{2DA35F87-5B05-4F7D-AF97-72BC5327A6BF}" dt="2025-04-30T21:50:34.961" v="32" actId="47"/>
        <pc:sldMkLst>
          <pc:docMk/>
          <pc:sldMk cId="0" sldId="1392"/>
        </pc:sldMkLst>
      </pc:sldChg>
      <pc:sldChg chg="add">
        <pc:chgData name="Lines, Todd" userId="afaf7c3a-e8aa-4568-882a-02ad8f9e19b0" providerId="ADAL" clId="{2DA35F87-5B05-4F7D-AF97-72BC5327A6BF}" dt="2025-04-30T21:48:18.405" v="30"/>
        <pc:sldMkLst>
          <pc:docMk/>
          <pc:sldMk cId="0" sldId="1393"/>
        </pc:sldMkLst>
      </pc:sldChg>
      <pc:sldChg chg="add">
        <pc:chgData name="Lines, Todd" userId="afaf7c3a-e8aa-4568-882a-02ad8f9e19b0" providerId="ADAL" clId="{2DA35F87-5B05-4F7D-AF97-72BC5327A6BF}" dt="2025-04-30T21:50:12.474" v="31"/>
        <pc:sldMkLst>
          <pc:docMk/>
          <pc:sldMk cId="1366019245" sldId="1394"/>
        </pc:sldMkLst>
      </pc:sldChg>
      <pc:sldChg chg="add">
        <pc:chgData name="Lines, Todd" userId="afaf7c3a-e8aa-4568-882a-02ad8f9e19b0" providerId="ADAL" clId="{2DA35F87-5B05-4F7D-AF97-72BC5327A6BF}" dt="2025-04-30T21:50:12.474" v="31"/>
        <pc:sldMkLst>
          <pc:docMk/>
          <pc:sldMk cId="0" sldId="1395"/>
        </pc:sldMkLst>
      </pc:sldChg>
      <pc:sldChg chg="add">
        <pc:chgData name="Lines, Todd" userId="afaf7c3a-e8aa-4568-882a-02ad8f9e19b0" providerId="ADAL" clId="{2DA35F87-5B05-4F7D-AF97-72BC5327A6BF}" dt="2025-04-30T21:50:12.474" v="31"/>
        <pc:sldMkLst>
          <pc:docMk/>
          <pc:sldMk cId="0" sldId="1396"/>
        </pc:sldMkLst>
      </pc:sldChg>
      <pc:sldChg chg="addSp modSp new mod">
        <pc:chgData name="Lines, Todd" userId="afaf7c3a-e8aa-4568-882a-02ad8f9e19b0" providerId="ADAL" clId="{2DA35F87-5B05-4F7D-AF97-72BC5327A6BF}" dt="2025-04-30T21:51:44.996" v="43" actId="1076"/>
        <pc:sldMkLst>
          <pc:docMk/>
          <pc:sldMk cId="1184595066" sldId="1397"/>
        </pc:sldMkLst>
        <pc:spChg chg="add mod">
          <ac:chgData name="Lines, Todd" userId="afaf7c3a-e8aa-4568-882a-02ad8f9e19b0" providerId="ADAL" clId="{2DA35F87-5B05-4F7D-AF97-72BC5327A6BF}" dt="2025-04-30T21:51:44.996" v="43" actId="1076"/>
          <ac:spMkLst>
            <pc:docMk/>
            <pc:sldMk cId="1184595066" sldId="1397"/>
            <ac:spMk id="7" creationId="{3D0FAA55-37B0-D192-D870-5C39B86C2084}"/>
          </ac:spMkLst>
        </pc:spChg>
        <pc:picChg chg="add mod">
          <ac:chgData name="Lines, Todd" userId="afaf7c3a-e8aa-4568-882a-02ad8f9e19b0" providerId="ADAL" clId="{2DA35F87-5B05-4F7D-AF97-72BC5327A6BF}" dt="2025-04-30T21:51:30.254" v="36" actId="14100"/>
          <ac:picMkLst>
            <pc:docMk/>
            <pc:sldMk cId="1184595066" sldId="1397"/>
            <ac:picMk id="5" creationId="{404D7A74-DDC9-C0DB-5024-E7DEA6795C54}"/>
          </ac:picMkLst>
        </pc:picChg>
      </pc:sldChg>
    </pc:docChg>
  </pc:docChgLst>
  <pc:docChgLst>
    <pc:chgData name="Lines, Todd" userId="afaf7c3a-e8aa-4568-882a-02ad8f9e19b0" providerId="ADAL" clId="{8E7865F9-254B-433D-9FD4-A378F4B124C8}"/>
    <pc:docChg chg="modSld">
      <pc:chgData name="Lines, Todd" userId="afaf7c3a-e8aa-4568-882a-02ad8f9e19b0" providerId="ADAL" clId="{8E7865F9-254B-433D-9FD4-A378F4B124C8}" dt="2019-07-03T18:32:30.114" v="2"/>
      <pc:docMkLst>
        <pc:docMk/>
      </pc:docMkLst>
      <pc:sldChg chg="delSp modSp">
        <pc:chgData name="Lines, Todd" userId="afaf7c3a-e8aa-4568-882a-02ad8f9e19b0" providerId="ADAL" clId="{8E7865F9-254B-433D-9FD4-A378F4B124C8}" dt="2019-07-03T18:32:30.114" v="2"/>
        <pc:sldMkLst>
          <pc:docMk/>
          <pc:sldMk cId="0" sldId="26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8EA6F3-D16B-43CF-8FE6-1FF4D2BFA12B}" type="datetimeFigureOut">
              <a:rPr lang="en-US" smtClean="0"/>
              <a:t>5/8/2025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6522D4-4B76-4942-B30B-B0A6F47C615E}" type="slidenum">
              <a:rPr lang="en-US" smtClean="0"/>
              <a:t>‹#›</a:t>
            </a:fld>
            <a:endParaRPr lang="en-US"/>
          </a:p>
        </p:txBody>
      </p:sp>
    </p:spTree>
    <p:extLst>
      <p:ext uri="{BB962C8B-B14F-4D97-AF65-F5344CB8AC3E}">
        <p14:creationId xmlns:p14="http://schemas.microsoft.com/office/powerpoint/2010/main" val="2930089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03D840-75B8-4666-A79B-6F9E090FFAE7}" type="slidenum">
              <a:rPr lang="en-US" smtClean="0"/>
              <a:t>13</a:t>
            </a:fld>
            <a:endParaRPr lang="en-US"/>
          </a:p>
        </p:txBody>
      </p:sp>
    </p:spTree>
    <p:extLst>
      <p:ext uri="{BB962C8B-B14F-4D97-AF65-F5344CB8AC3E}">
        <p14:creationId xmlns:p14="http://schemas.microsoft.com/office/powerpoint/2010/main" val="2826807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5987319-CB3A-446C-8A3F-98E20AC16BB9}" type="datetimeFigureOut">
              <a:rPr lang="en-US" smtClean="0"/>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77CC3C-3755-43F9-A8D0-4F5E6CB8BF0A}"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987319-CB3A-446C-8A3F-98E20AC16BB9}" type="datetimeFigureOut">
              <a:rPr lang="en-US" smtClean="0"/>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77CC3C-3755-43F9-A8D0-4F5E6CB8BF0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987319-CB3A-446C-8A3F-98E20AC16BB9}" type="datetimeFigureOut">
              <a:rPr lang="en-US" smtClean="0"/>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77CC3C-3755-43F9-A8D0-4F5E6CB8BF0A}"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600200" y="0"/>
            <a:ext cx="64770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00200"/>
            <a:ext cx="4038600" cy="4525963"/>
          </a:xfrm>
        </p:spPr>
        <p:txBody>
          <a:bodyPr/>
          <a:lstStyle/>
          <a:p>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a:t>R. Todd Lines</a:t>
            </a: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AE43FA0F-4B32-4C10-A7FB-036EE741BE93}"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987319-CB3A-446C-8A3F-98E20AC16BB9}" type="datetimeFigureOut">
              <a:rPr lang="en-US" smtClean="0"/>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77CC3C-3755-43F9-A8D0-4F5E6CB8BF0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987319-CB3A-446C-8A3F-98E20AC16BB9}" type="datetimeFigureOut">
              <a:rPr lang="en-US" smtClean="0"/>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77CC3C-3755-43F9-A8D0-4F5E6CB8BF0A}"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5987319-CB3A-446C-8A3F-98E20AC16BB9}" type="datetimeFigureOut">
              <a:rPr lang="en-US" smtClean="0"/>
              <a:t>5/8/2025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77CC3C-3755-43F9-A8D0-4F5E6CB8BF0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5987319-CB3A-446C-8A3F-98E20AC16BB9}" type="datetimeFigureOut">
              <a:rPr lang="en-US" smtClean="0"/>
              <a:t>5/8/2025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77CC3C-3755-43F9-A8D0-4F5E6CB8BF0A}"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5987319-CB3A-446C-8A3F-98E20AC16BB9}" type="datetimeFigureOut">
              <a:rPr lang="en-US" smtClean="0"/>
              <a:t>5/8/2025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77CC3C-3755-43F9-A8D0-4F5E6CB8BF0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987319-CB3A-446C-8A3F-98E20AC16BB9}" type="datetimeFigureOut">
              <a:rPr lang="en-US" smtClean="0"/>
              <a:t>5/8/2025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77CC3C-3755-43F9-A8D0-4F5E6CB8BF0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5987319-CB3A-446C-8A3F-98E20AC16BB9}" type="datetimeFigureOut">
              <a:rPr lang="en-US" smtClean="0"/>
              <a:t>5/8/2025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77CC3C-3755-43F9-A8D0-4F5E6CB8BF0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5987319-CB3A-446C-8A3F-98E20AC16BB9}" type="datetimeFigureOut">
              <a:rPr lang="en-US" smtClean="0"/>
              <a:t>5/8/2025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77CC3C-3755-43F9-A8D0-4F5E6CB8BF0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987319-CB3A-446C-8A3F-98E20AC16BB9}" type="datetimeFigureOut">
              <a:rPr lang="en-US" smtClean="0"/>
              <a:t>5/8/2025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77CC3C-3755-43F9-A8D0-4F5E6CB8BF0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openxmlformats.org/officeDocument/2006/relationships/image" Target="../media/image32.wmf"/><Relationship Id="rId4" Type="http://schemas.openxmlformats.org/officeDocument/2006/relationships/oleObject" Target="../embeddings/oleObject2.bin"/></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8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BDA18-4C41-A016-8191-98134C82AA3B}"/>
              </a:ext>
            </a:extLst>
          </p:cNvPr>
          <p:cNvSpPr>
            <a:spLocks noGrp="1"/>
          </p:cNvSpPr>
          <p:nvPr>
            <p:ph type="ctrTitle"/>
          </p:nvPr>
        </p:nvSpPr>
        <p:spPr/>
        <p:txBody>
          <a:bodyPr/>
          <a:lstStyle/>
          <a:p>
            <a:r>
              <a:rPr lang="en-US" dirty="0"/>
              <a:t>Lecture 14</a:t>
            </a:r>
          </a:p>
        </p:txBody>
      </p:sp>
      <p:sp>
        <p:nvSpPr>
          <p:cNvPr id="3" name="Subtitle 2">
            <a:extLst>
              <a:ext uri="{FF2B5EF4-FFF2-40B4-BE49-F238E27FC236}">
                <a16:creationId xmlns:a16="http://schemas.microsoft.com/office/drawing/2014/main" id="{9D7946EB-DAAF-DC49-5129-32C2D68B561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997527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cstate="print"/>
          <a:srcRect/>
          <a:stretch>
            <a:fillRect/>
          </a:stretch>
        </p:blipFill>
        <p:spPr bwMode="auto">
          <a:xfrm>
            <a:off x="1866900" y="1028700"/>
            <a:ext cx="5410200" cy="4800600"/>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3305F6-9AAB-51B1-DC29-3A30913AE641}"/>
              </a:ext>
            </a:extLst>
          </p:cNvPr>
          <p:cNvPicPr>
            <a:picLocks noChangeAspect="1"/>
          </p:cNvPicPr>
          <p:nvPr/>
        </p:nvPicPr>
        <p:blipFill>
          <a:blip r:embed="rId2"/>
          <a:srcRect r="67365"/>
          <a:stretch/>
        </p:blipFill>
        <p:spPr>
          <a:xfrm>
            <a:off x="3176587" y="2252662"/>
            <a:ext cx="910781" cy="2352675"/>
          </a:xfrm>
          <a:prstGeom prst="rect">
            <a:avLst/>
          </a:prstGeom>
        </p:spPr>
      </p:pic>
    </p:spTree>
    <p:extLst>
      <p:ext uri="{BB962C8B-B14F-4D97-AF65-F5344CB8AC3E}">
        <p14:creationId xmlns:p14="http://schemas.microsoft.com/office/powerpoint/2010/main" val="2672393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3554" name="Picture 2" descr="File:Ray optics diagram incidence reflection and refraction.svg"/>
          <p:cNvPicPr>
            <a:picLocks noChangeAspect="1" noChangeArrowheads="1"/>
          </p:cNvPicPr>
          <p:nvPr/>
        </p:nvPicPr>
        <p:blipFill>
          <a:blip r:embed="rId2"/>
          <a:srcRect/>
          <a:stretch>
            <a:fillRect/>
          </a:stretch>
        </p:blipFill>
        <p:spPr bwMode="auto">
          <a:xfrm>
            <a:off x="1129936" y="1770894"/>
            <a:ext cx="6699137" cy="4240161"/>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8845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60541" y="3303595"/>
            <a:ext cx="243800" cy="249074"/>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73532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65221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54911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49598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287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0977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25664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17353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p:cNvCxnSpPr/>
          <p:nvPr/>
        </p:nvCxnSpPr>
        <p:spPr>
          <a:xfrm>
            <a:off x="2724213" y="1543987"/>
            <a:ext cx="975360" cy="83820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3706068" y="1376347"/>
            <a:ext cx="2861168" cy="461665"/>
          </a:xfrm>
          <a:prstGeom prst="rect">
            <a:avLst/>
          </a:prstGeom>
          <a:noFill/>
        </p:spPr>
        <p:txBody>
          <a:bodyPr wrap="none" rtlCol="0">
            <a:spAutoFit/>
          </a:bodyPr>
          <a:lstStyle/>
          <a:p>
            <a:r>
              <a:rPr lang="en-US" sz="2400" dirty="0"/>
              <a:t>Incoming Plane Wave</a:t>
            </a:r>
          </a:p>
        </p:txBody>
      </p:sp>
      <p:sp>
        <p:nvSpPr>
          <p:cNvPr id="50" name="TextBox 49"/>
          <p:cNvSpPr txBox="1"/>
          <p:nvPr/>
        </p:nvSpPr>
        <p:spPr>
          <a:xfrm>
            <a:off x="5946099" y="2621279"/>
            <a:ext cx="1634935" cy="523220"/>
          </a:xfrm>
          <a:prstGeom prst="rect">
            <a:avLst/>
          </a:prstGeom>
          <a:noFill/>
        </p:spPr>
        <p:txBody>
          <a:bodyPr wrap="none" rtlCol="0">
            <a:spAutoFit/>
          </a:bodyPr>
          <a:lstStyle/>
          <a:p>
            <a:r>
              <a:rPr lang="en-US" sz="2800" dirty="0"/>
              <a:t>Scatterers</a:t>
            </a:r>
          </a:p>
        </p:txBody>
      </p:sp>
      <p:sp>
        <p:nvSpPr>
          <p:cNvPr id="51" name="Freeform 50"/>
          <p:cNvSpPr/>
          <p:nvPr/>
        </p:nvSpPr>
        <p:spPr>
          <a:xfrm>
            <a:off x="944380" y="3657600"/>
            <a:ext cx="1334125" cy="1364105"/>
          </a:xfrm>
          <a:custGeom>
            <a:avLst/>
            <a:gdLst>
              <a:gd name="connsiteX0" fmla="*/ 1334125 w 1334125"/>
              <a:gd name="connsiteY0" fmla="*/ 1364105 h 1364105"/>
              <a:gd name="connsiteX1" fmla="*/ 419725 w 1334125"/>
              <a:gd name="connsiteY1" fmla="*/ 974361 h 1364105"/>
              <a:gd name="connsiteX2" fmla="*/ 0 w 1334125"/>
              <a:gd name="connsiteY2" fmla="*/ 0 h 1364105"/>
            </a:gdLst>
            <a:ahLst/>
            <a:cxnLst>
              <a:cxn ang="0">
                <a:pos x="connsiteX0" y="connsiteY0"/>
              </a:cxn>
              <a:cxn ang="0">
                <a:pos x="connsiteX1" y="connsiteY1"/>
              </a:cxn>
              <a:cxn ang="0">
                <a:pos x="connsiteX2" y="connsiteY2"/>
              </a:cxn>
            </a:cxnLst>
            <a:rect l="l" t="t" r="r" b="b"/>
            <a:pathLst>
              <a:path w="1334125" h="1364105">
                <a:moveTo>
                  <a:pt x="1334125" y="1364105"/>
                </a:moveTo>
                <a:cubicBezTo>
                  <a:pt x="988102" y="1282908"/>
                  <a:pt x="642079" y="1201712"/>
                  <a:pt x="419725" y="974361"/>
                </a:cubicBezTo>
                <a:cubicBezTo>
                  <a:pt x="197371" y="747010"/>
                  <a:pt x="69954" y="167390"/>
                  <a:pt x="0" y="0"/>
                </a:cubicBezTo>
              </a:path>
            </a:pathLst>
          </a:custGeom>
          <a:ln>
            <a:solidFill>
              <a:schemeClr val="accent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TextBox 51"/>
          <p:cNvSpPr txBox="1"/>
          <p:nvPr/>
        </p:nvSpPr>
        <p:spPr>
          <a:xfrm>
            <a:off x="2470879" y="4737391"/>
            <a:ext cx="5012206" cy="523220"/>
          </a:xfrm>
          <a:prstGeom prst="rect">
            <a:avLst/>
          </a:prstGeom>
          <a:noFill/>
        </p:spPr>
        <p:txBody>
          <a:bodyPr wrap="none" rtlCol="0">
            <a:spAutoFit/>
          </a:bodyPr>
          <a:lstStyle/>
          <a:p>
            <a:r>
              <a:rPr lang="en-US" sz="2800" dirty="0"/>
              <a:t>Spherical scattered wave forming</a:t>
            </a:r>
          </a:p>
        </p:txBody>
      </p:sp>
      <p:grpSp>
        <p:nvGrpSpPr>
          <p:cNvPr id="2" name="Group 1">
            <a:extLst>
              <a:ext uri="{FF2B5EF4-FFF2-40B4-BE49-F238E27FC236}">
                <a16:creationId xmlns:a16="http://schemas.microsoft.com/office/drawing/2014/main" id="{E2543C06-B301-05D1-B568-E1501B844BD6}"/>
              </a:ext>
            </a:extLst>
          </p:cNvPr>
          <p:cNvGrpSpPr/>
          <p:nvPr/>
        </p:nvGrpSpPr>
        <p:grpSpPr>
          <a:xfrm>
            <a:off x="-33079" y="0"/>
            <a:ext cx="4162631" cy="3372300"/>
            <a:chOff x="-14313" y="0"/>
            <a:chExt cx="4162631" cy="3372300"/>
          </a:xfrm>
        </p:grpSpPr>
        <p:cxnSp>
          <p:nvCxnSpPr>
            <p:cNvPr id="3" name="Straight Connector 2">
              <a:extLst>
                <a:ext uri="{FF2B5EF4-FFF2-40B4-BE49-F238E27FC236}">
                  <a16:creationId xmlns:a16="http://schemas.microsoft.com/office/drawing/2014/main" id="{4A76EA36-5309-BFFA-0631-FDE9FF920BB4}"/>
                </a:ext>
              </a:extLst>
            </p:cNvPr>
            <p:cNvCxnSpPr>
              <a:cxnSpLocks/>
            </p:cNvCxnSpPr>
            <p:nvPr/>
          </p:nvCxnSpPr>
          <p:spPr>
            <a:xfrm flipV="1">
              <a:off x="928470" y="0"/>
              <a:ext cx="3219848" cy="3372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4C5E6A38-3717-2EFC-F34D-966C64D5A1B9}"/>
                </a:ext>
              </a:extLst>
            </p:cNvPr>
            <p:cNvCxnSpPr>
              <a:cxnSpLocks/>
            </p:cNvCxnSpPr>
            <p:nvPr/>
          </p:nvCxnSpPr>
          <p:spPr>
            <a:xfrm flipV="1">
              <a:off x="-14313" y="0"/>
              <a:ext cx="3312684" cy="333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C5A939C-45C5-1B36-3384-8C3DBE3182F1}"/>
                </a:ext>
              </a:extLst>
            </p:cNvPr>
            <p:cNvCxnSpPr>
              <a:cxnSpLocks/>
            </p:cNvCxnSpPr>
            <p:nvPr/>
          </p:nvCxnSpPr>
          <p:spPr>
            <a:xfrm flipV="1">
              <a:off x="-1" y="0"/>
              <a:ext cx="2351315" cy="2433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51D8D1-4759-040C-369D-BEEC20A20D64}"/>
                </a:ext>
              </a:extLst>
            </p:cNvPr>
            <p:cNvCxnSpPr>
              <a:cxnSpLocks/>
            </p:cNvCxnSpPr>
            <p:nvPr/>
          </p:nvCxnSpPr>
          <p:spPr>
            <a:xfrm flipV="1">
              <a:off x="0" y="0"/>
              <a:ext cx="1420586" cy="1404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19968B5-1039-0143-5939-BE1BD146C5B5}"/>
                </a:ext>
              </a:extLst>
            </p:cNvPr>
            <p:cNvCxnSpPr>
              <a:cxnSpLocks/>
            </p:cNvCxnSpPr>
            <p:nvPr/>
          </p:nvCxnSpPr>
          <p:spPr>
            <a:xfrm flipV="1">
              <a:off x="0" y="0"/>
              <a:ext cx="587829" cy="522514"/>
            </a:xfrm>
            <a:prstGeom prst="line">
              <a:avLst/>
            </a:prstGeom>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C195543D-BFAC-0D3B-E1DA-EA41F659BEB6}"/>
              </a:ext>
            </a:extLst>
          </p:cNvPr>
          <p:cNvSpPr/>
          <p:nvPr/>
        </p:nvSpPr>
        <p:spPr>
          <a:xfrm>
            <a:off x="-1836077" y="0"/>
            <a:ext cx="1802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09E3DAF-6C4C-2EFE-625E-7C35614B7C69}"/>
              </a:ext>
            </a:extLst>
          </p:cNvPr>
          <p:cNvSpPr/>
          <p:nvPr/>
        </p:nvSpPr>
        <p:spPr>
          <a:xfrm>
            <a:off x="8654032" y="0"/>
            <a:ext cx="1802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338A6BD-A9D0-49E8-AB5C-5D69C83DDDD8}"/>
              </a:ext>
            </a:extLst>
          </p:cNvPr>
          <p:cNvSpPr/>
          <p:nvPr/>
        </p:nvSpPr>
        <p:spPr>
          <a:xfrm>
            <a:off x="-33080" y="0"/>
            <a:ext cx="8670894" cy="6858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8845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 y="2727960"/>
            <a:ext cx="1381343" cy="13731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73532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65221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54911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49598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287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0977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25664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17353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1707420" y="3306094"/>
            <a:ext cx="243800" cy="249074"/>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66D4D072-957D-CE21-E2DE-D26E0B3E7584}"/>
              </a:ext>
            </a:extLst>
          </p:cNvPr>
          <p:cNvGrpSpPr/>
          <p:nvPr/>
        </p:nvGrpSpPr>
        <p:grpSpPr>
          <a:xfrm>
            <a:off x="-14313" y="0"/>
            <a:ext cx="5157377" cy="3419772"/>
            <a:chOff x="-14313" y="0"/>
            <a:chExt cx="5157377" cy="3419772"/>
          </a:xfrm>
        </p:grpSpPr>
        <p:cxnSp>
          <p:nvCxnSpPr>
            <p:cNvPr id="45" name="Straight Connector 44"/>
            <p:cNvCxnSpPr>
              <a:cxnSpLocks/>
              <a:stCxn id="5" idx="7"/>
            </p:cNvCxnSpPr>
            <p:nvPr/>
          </p:nvCxnSpPr>
          <p:spPr>
            <a:xfrm flipV="1">
              <a:off x="928470" y="0"/>
              <a:ext cx="3219848" cy="3372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a:cxnSpLocks/>
            </p:cNvCxnSpPr>
            <p:nvPr/>
          </p:nvCxnSpPr>
          <p:spPr>
            <a:xfrm flipV="1">
              <a:off x="-14313" y="0"/>
              <a:ext cx="3312684" cy="333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a:cxnSpLocks/>
            </p:cNvCxnSpPr>
            <p:nvPr/>
          </p:nvCxnSpPr>
          <p:spPr>
            <a:xfrm flipV="1">
              <a:off x="-1" y="0"/>
              <a:ext cx="2351315" cy="2433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a:cxnSpLocks/>
            </p:cNvCxnSpPr>
            <p:nvPr/>
          </p:nvCxnSpPr>
          <p:spPr>
            <a:xfrm flipV="1">
              <a:off x="1830378" y="47472"/>
              <a:ext cx="3312686" cy="3372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cxnSpLocks/>
            </p:cNvCxnSpPr>
            <p:nvPr/>
          </p:nvCxnSpPr>
          <p:spPr>
            <a:xfrm flipV="1">
              <a:off x="0" y="0"/>
              <a:ext cx="1420586" cy="1404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a:cxnSpLocks/>
            </p:cNvCxnSpPr>
            <p:nvPr/>
          </p:nvCxnSpPr>
          <p:spPr>
            <a:xfrm flipV="1">
              <a:off x="0" y="0"/>
              <a:ext cx="587829" cy="522514"/>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DE91D9B7-B8F0-A924-6ADC-EAD788BDC09F}"/>
              </a:ext>
            </a:extLst>
          </p:cNvPr>
          <p:cNvSpPr/>
          <p:nvPr/>
        </p:nvSpPr>
        <p:spPr>
          <a:xfrm>
            <a:off x="-1836077" y="0"/>
            <a:ext cx="1802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F0434CE-0529-B529-1D4F-0251719AB355}"/>
              </a:ext>
            </a:extLst>
          </p:cNvPr>
          <p:cNvSpPr/>
          <p:nvPr/>
        </p:nvSpPr>
        <p:spPr>
          <a:xfrm>
            <a:off x="8654032" y="0"/>
            <a:ext cx="1802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E914E75-7802-B5BD-8921-F97DA9B0B1FB}"/>
              </a:ext>
            </a:extLst>
          </p:cNvPr>
          <p:cNvSpPr/>
          <p:nvPr/>
        </p:nvSpPr>
        <p:spPr>
          <a:xfrm>
            <a:off x="-33080" y="0"/>
            <a:ext cx="8670894" cy="6858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8845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082040" y="2727960"/>
            <a:ext cx="1381343" cy="13731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73532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65221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54911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49598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287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0977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25664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17353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2606580" y="3306094"/>
            <a:ext cx="243800" cy="249074"/>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p:cNvCxnSpPr>
            <a:cxnSpLocks/>
          </p:cNvCxnSpPr>
          <p:nvPr/>
        </p:nvCxnSpPr>
        <p:spPr>
          <a:xfrm flipV="1">
            <a:off x="2714299" y="-2"/>
            <a:ext cx="3441575" cy="3465494"/>
          </a:xfrm>
          <a:prstGeom prst="line">
            <a:avLst/>
          </a:prstGeom>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396240" y="2194560"/>
            <a:ext cx="2575560" cy="242316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66BE6E77-16B4-9E65-A420-A076994ECF7F}"/>
              </a:ext>
            </a:extLst>
          </p:cNvPr>
          <p:cNvGrpSpPr/>
          <p:nvPr/>
        </p:nvGrpSpPr>
        <p:grpSpPr>
          <a:xfrm>
            <a:off x="-14313" y="0"/>
            <a:ext cx="5206799" cy="3419772"/>
            <a:chOff x="-14313" y="0"/>
            <a:chExt cx="5206799" cy="3419772"/>
          </a:xfrm>
        </p:grpSpPr>
        <p:cxnSp>
          <p:nvCxnSpPr>
            <p:cNvPr id="3" name="Straight Connector 2">
              <a:extLst>
                <a:ext uri="{FF2B5EF4-FFF2-40B4-BE49-F238E27FC236}">
                  <a16:creationId xmlns:a16="http://schemas.microsoft.com/office/drawing/2014/main" id="{B2D2A298-ECBA-BF9A-C85B-52C8963CCAFE}"/>
                </a:ext>
              </a:extLst>
            </p:cNvPr>
            <p:cNvCxnSpPr>
              <a:cxnSpLocks/>
            </p:cNvCxnSpPr>
            <p:nvPr/>
          </p:nvCxnSpPr>
          <p:spPr>
            <a:xfrm flipV="1">
              <a:off x="928470" y="0"/>
              <a:ext cx="3219848" cy="3372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89DEBE5D-A8F3-8203-7DD3-3FE92DA79C4A}"/>
                </a:ext>
              </a:extLst>
            </p:cNvPr>
            <p:cNvCxnSpPr>
              <a:cxnSpLocks/>
            </p:cNvCxnSpPr>
            <p:nvPr/>
          </p:nvCxnSpPr>
          <p:spPr>
            <a:xfrm flipV="1">
              <a:off x="-14313" y="0"/>
              <a:ext cx="3312684" cy="333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B9270E6-240F-5622-7DEC-4DDB4D34322B}"/>
                </a:ext>
              </a:extLst>
            </p:cNvPr>
            <p:cNvCxnSpPr>
              <a:cxnSpLocks/>
            </p:cNvCxnSpPr>
            <p:nvPr/>
          </p:nvCxnSpPr>
          <p:spPr>
            <a:xfrm flipV="1">
              <a:off x="-1" y="0"/>
              <a:ext cx="2351315" cy="2433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92EF2BE-BE0F-8C63-137E-346C1400B86D}"/>
                </a:ext>
              </a:extLst>
            </p:cNvPr>
            <p:cNvCxnSpPr>
              <a:cxnSpLocks/>
            </p:cNvCxnSpPr>
            <p:nvPr/>
          </p:nvCxnSpPr>
          <p:spPr>
            <a:xfrm flipV="1">
              <a:off x="1830378" y="0"/>
              <a:ext cx="3362108" cy="34197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D209E72-1568-6EF4-4154-31AA5AA04965}"/>
                </a:ext>
              </a:extLst>
            </p:cNvPr>
            <p:cNvCxnSpPr>
              <a:cxnSpLocks/>
            </p:cNvCxnSpPr>
            <p:nvPr/>
          </p:nvCxnSpPr>
          <p:spPr>
            <a:xfrm flipV="1">
              <a:off x="0" y="0"/>
              <a:ext cx="1420586" cy="1404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9620B0F-33D5-70A4-3165-D6F224113390}"/>
                </a:ext>
              </a:extLst>
            </p:cNvPr>
            <p:cNvCxnSpPr>
              <a:cxnSpLocks/>
            </p:cNvCxnSpPr>
            <p:nvPr/>
          </p:nvCxnSpPr>
          <p:spPr>
            <a:xfrm flipV="1">
              <a:off x="0" y="0"/>
              <a:ext cx="587829" cy="522514"/>
            </a:xfrm>
            <a:prstGeom prst="line">
              <a:avLst/>
            </a:prstGeom>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6ADE2164-6982-3537-A269-4717987C2D46}"/>
              </a:ext>
            </a:extLst>
          </p:cNvPr>
          <p:cNvSpPr/>
          <p:nvPr/>
        </p:nvSpPr>
        <p:spPr>
          <a:xfrm>
            <a:off x="-1836077" y="0"/>
            <a:ext cx="1802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F280793-ACC3-B030-A59D-5B45876D12FB}"/>
              </a:ext>
            </a:extLst>
          </p:cNvPr>
          <p:cNvSpPr/>
          <p:nvPr/>
        </p:nvSpPr>
        <p:spPr>
          <a:xfrm>
            <a:off x="8654032" y="0"/>
            <a:ext cx="1802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F558EDF-93CA-F2B4-876E-5822318ECDE8}"/>
              </a:ext>
            </a:extLst>
          </p:cNvPr>
          <p:cNvSpPr/>
          <p:nvPr/>
        </p:nvSpPr>
        <p:spPr>
          <a:xfrm>
            <a:off x="-33080" y="0"/>
            <a:ext cx="8670894" cy="6858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8845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996440" y="2727960"/>
            <a:ext cx="1381343" cy="13731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73532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65221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54911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49598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287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0977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25664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17353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3520980" y="3306094"/>
            <a:ext cx="243800" cy="249074"/>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426720" y="2148840"/>
            <a:ext cx="2636520" cy="248412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036320" y="1478280"/>
            <a:ext cx="3794760" cy="393192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9A774CD9-AF81-9AE6-08FA-465912A5A97D}"/>
              </a:ext>
            </a:extLst>
          </p:cNvPr>
          <p:cNvGrpSpPr/>
          <p:nvPr/>
        </p:nvGrpSpPr>
        <p:grpSpPr>
          <a:xfrm>
            <a:off x="-14313" y="-2"/>
            <a:ext cx="7002942" cy="3465494"/>
            <a:chOff x="-14313" y="-2"/>
            <a:chExt cx="7002942" cy="3465494"/>
          </a:xfrm>
        </p:grpSpPr>
        <p:cxnSp>
          <p:nvCxnSpPr>
            <p:cNvPr id="50" name="Straight Connector 49"/>
            <p:cNvCxnSpPr>
              <a:cxnSpLocks/>
            </p:cNvCxnSpPr>
            <p:nvPr/>
          </p:nvCxnSpPr>
          <p:spPr>
            <a:xfrm flipV="1">
              <a:off x="2714299" y="-2"/>
              <a:ext cx="3359933" cy="3465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a:cxnSpLocks/>
            </p:cNvCxnSpPr>
            <p:nvPr/>
          </p:nvCxnSpPr>
          <p:spPr>
            <a:xfrm flipV="1">
              <a:off x="3689660" y="0"/>
              <a:ext cx="3298969" cy="3435012"/>
            </a:xfrm>
            <a:prstGeom prst="line">
              <a:avLst/>
            </a:prstGeom>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D96E751C-63DF-4254-44E0-8475075F7FC5}"/>
                </a:ext>
              </a:extLst>
            </p:cNvPr>
            <p:cNvGrpSpPr/>
            <p:nvPr/>
          </p:nvGrpSpPr>
          <p:grpSpPr>
            <a:xfrm>
              <a:off x="-14313" y="0"/>
              <a:ext cx="5174142" cy="3419772"/>
              <a:chOff x="-14313" y="0"/>
              <a:chExt cx="5174142" cy="3419772"/>
            </a:xfrm>
          </p:grpSpPr>
          <p:cxnSp>
            <p:nvCxnSpPr>
              <p:cNvPr id="3" name="Straight Connector 2">
                <a:extLst>
                  <a:ext uri="{FF2B5EF4-FFF2-40B4-BE49-F238E27FC236}">
                    <a16:creationId xmlns:a16="http://schemas.microsoft.com/office/drawing/2014/main" id="{EC149AA6-0A43-088D-1714-7494DA91FDFC}"/>
                  </a:ext>
                </a:extLst>
              </p:cNvPr>
              <p:cNvCxnSpPr>
                <a:cxnSpLocks/>
              </p:cNvCxnSpPr>
              <p:nvPr/>
            </p:nvCxnSpPr>
            <p:spPr>
              <a:xfrm flipV="1">
                <a:off x="928470" y="0"/>
                <a:ext cx="3219848" cy="3372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7A410C15-FA29-81CC-A718-3FE67012F0F0}"/>
                  </a:ext>
                </a:extLst>
              </p:cNvPr>
              <p:cNvCxnSpPr>
                <a:cxnSpLocks/>
              </p:cNvCxnSpPr>
              <p:nvPr/>
            </p:nvCxnSpPr>
            <p:spPr>
              <a:xfrm flipV="1">
                <a:off x="-14313" y="0"/>
                <a:ext cx="3312684" cy="333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C2864BB-83C6-9BA6-7CE8-118EFFA5034B}"/>
                  </a:ext>
                </a:extLst>
              </p:cNvPr>
              <p:cNvCxnSpPr>
                <a:cxnSpLocks/>
              </p:cNvCxnSpPr>
              <p:nvPr/>
            </p:nvCxnSpPr>
            <p:spPr>
              <a:xfrm flipV="1">
                <a:off x="-1" y="0"/>
                <a:ext cx="2351315" cy="2433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8527B11-B54B-B126-E607-4C1FB2AF2BEA}"/>
                  </a:ext>
                </a:extLst>
              </p:cNvPr>
              <p:cNvCxnSpPr>
                <a:cxnSpLocks/>
              </p:cNvCxnSpPr>
              <p:nvPr/>
            </p:nvCxnSpPr>
            <p:spPr>
              <a:xfrm flipV="1">
                <a:off x="1830378" y="0"/>
                <a:ext cx="3329451" cy="34197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ECBE33F-6495-7D7F-A476-5B529F7BBC8F}"/>
                  </a:ext>
                </a:extLst>
              </p:cNvPr>
              <p:cNvCxnSpPr>
                <a:cxnSpLocks/>
              </p:cNvCxnSpPr>
              <p:nvPr/>
            </p:nvCxnSpPr>
            <p:spPr>
              <a:xfrm flipV="1">
                <a:off x="0" y="0"/>
                <a:ext cx="1420586" cy="1404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E844876-3E67-4966-2121-7E30D46D9171}"/>
                  </a:ext>
                </a:extLst>
              </p:cNvPr>
              <p:cNvCxnSpPr>
                <a:cxnSpLocks/>
              </p:cNvCxnSpPr>
              <p:nvPr/>
            </p:nvCxnSpPr>
            <p:spPr>
              <a:xfrm flipV="1">
                <a:off x="0" y="0"/>
                <a:ext cx="587829" cy="522514"/>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24" name="Rectangle 23">
            <a:extLst>
              <a:ext uri="{FF2B5EF4-FFF2-40B4-BE49-F238E27FC236}">
                <a16:creationId xmlns:a16="http://schemas.microsoft.com/office/drawing/2014/main" id="{9AA555AC-FCAF-B803-2681-CFDC051ACE59}"/>
              </a:ext>
            </a:extLst>
          </p:cNvPr>
          <p:cNvSpPr/>
          <p:nvPr/>
        </p:nvSpPr>
        <p:spPr>
          <a:xfrm>
            <a:off x="-1836077" y="0"/>
            <a:ext cx="1802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E223781-357A-6988-FC83-471EC45C51E3}"/>
              </a:ext>
            </a:extLst>
          </p:cNvPr>
          <p:cNvSpPr/>
          <p:nvPr/>
        </p:nvSpPr>
        <p:spPr>
          <a:xfrm>
            <a:off x="8654032" y="0"/>
            <a:ext cx="1802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67E5362-A8BD-F3EF-6E86-741274803B51}"/>
              </a:ext>
            </a:extLst>
          </p:cNvPr>
          <p:cNvSpPr/>
          <p:nvPr/>
        </p:nvSpPr>
        <p:spPr>
          <a:xfrm>
            <a:off x="-33080" y="0"/>
            <a:ext cx="8670894" cy="6858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8845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926080" y="2727960"/>
            <a:ext cx="1381343" cy="13731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73532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65221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54911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49598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287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0977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25664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17353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4450620" y="3306094"/>
            <a:ext cx="243800" cy="249074"/>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356360" y="2148840"/>
            <a:ext cx="2636520" cy="248412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06680" y="1478280"/>
            <a:ext cx="3794760" cy="393192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630680" y="929640"/>
            <a:ext cx="5029200" cy="49530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490BC6AE-1420-8B8A-8ADD-5ECC259D3579}"/>
              </a:ext>
            </a:extLst>
          </p:cNvPr>
          <p:cNvGrpSpPr/>
          <p:nvPr/>
        </p:nvGrpSpPr>
        <p:grpSpPr>
          <a:xfrm>
            <a:off x="-14313" y="-2"/>
            <a:ext cx="7917342" cy="3465494"/>
            <a:chOff x="-14313" y="-2"/>
            <a:chExt cx="7917342" cy="3465494"/>
          </a:xfrm>
        </p:grpSpPr>
        <p:cxnSp>
          <p:nvCxnSpPr>
            <p:cNvPr id="51" name="Straight Connector 50"/>
            <p:cNvCxnSpPr>
              <a:cxnSpLocks/>
            </p:cNvCxnSpPr>
            <p:nvPr/>
          </p:nvCxnSpPr>
          <p:spPr>
            <a:xfrm flipV="1">
              <a:off x="4512621" y="0"/>
              <a:ext cx="3390408" cy="3465492"/>
            </a:xfrm>
            <a:prstGeom prst="line">
              <a:avLst/>
            </a:prstGeom>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09A65EBF-A52A-66BA-1C3A-5D3517B75678}"/>
                </a:ext>
              </a:extLst>
            </p:cNvPr>
            <p:cNvGrpSpPr/>
            <p:nvPr/>
          </p:nvGrpSpPr>
          <p:grpSpPr>
            <a:xfrm>
              <a:off x="-14313" y="-2"/>
              <a:ext cx="7002942" cy="3465494"/>
              <a:chOff x="-14313" y="-2"/>
              <a:chExt cx="7002942" cy="3465494"/>
            </a:xfrm>
          </p:grpSpPr>
          <p:cxnSp>
            <p:nvCxnSpPr>
              <p:cNvPr id="3" name="Straight Connector 2">
                <a:extLst>
                  <a:ext uri="{FF2B5EF4-FFF2-40B4-BE49-F238E27FC236}">
                    <a16:creationId xmlns:a16="http://schemas.microsoft.com/office/drawing/2014/main" id="{E21EE3D8-6583-5F94-C45A-534C9A192D7F}"/>
                  </a:ext>
                </a:extLst>
              </p:cNvPr>
              <p:cNvCxnSpPr>
                <a:cxnSpLocks/>
              </p:cNvCxnSpPr>
              <p:nvPr/>
            </p:nvCxnSpPr>
            <p:spPr>
              <a:xfrm flipV="1">
                <a:off x="2714299" y="-2"/>
                <a:ext cx="3359933" cy="3465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2DA9B3D3-3424-8C2F-CCC6-4980B2B1370E}"/>
                  </a:ext>
                </a:extLst>
              </p:cNvPr>
              <p:cNvCxnSpPr>
                <a:cxnSpLocks/>
              </p:cNvCxnSpPr>
              <p:nvPr/>
            </p:nvCxnSpPr>
            <p:spPr>
              <a:xfrm flipV="1">
                <a:off x="3689660" y="0"/>
                <a:ext cx="3298969" cy="3435012"/>
              </a:xfrm>
              <a:prstGeom prst="line">
                <a:avLst/>
              </a:prstGeom>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BB0137DE-AC5C-B0FA-885C-602D994A41F9}"/>
                  </a:ext>
                </a:extLst>
              </p:cNvPr>
              <p:cNvGrpSpPr/>
              <p:nvPr/>
            </p:nvGrpSpPr>
            <p:grpSpPr>
              <a:xfrm>
                <a:off x="-14313" y="0"/>
                <a:ext cx="5174142" cy="3419772"/>
                <a:chOff x="-14313" y="0"/>
                <a:chExt cx="5174142" cy="3419772"/>
              </a:xfrm>
            </p:grpSpPr>
            <p:cxnSp>
              <p:nvCxnSpPr>
                <p:cNvPr id="8" name="Straight Connector 7">
                  <a:extLst>
                    <a:ext uri="{FF2B5EF4-FFF2-40B4-BE49-F238E27FC236}">
                      <a16:creationId xmlns:a16="http://schemas.microsoft.com/office/drawing/2014/main" id="{BD5D7B00-E3ED-497B-EDEA-7A156011240A}"/>
                    </a:ext>
                  </a:extLst>
                </p:cNvPr>
                <p:cNvCxnSpPr>
                  <a:cxnSpLocks/>
                </p:cNvCxnSpPr>
                <p:nvPr/>
              </p:nvCxnSpPr>
              <p:spPr>
                <a:xfrm flipV="1">
                  <a:off x="928470" y="0"/>
                  <a:ext cx="3219848" cy="3372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00484C8-4CE4-0913-4A1E-BDCF61282860}"/>
                    </a:ext>
                  </a:extLst>
                </p:cNvPr>
                <p:cNvCxnSpPr>
                  <a:cxnSpLocks/>
                </p:cNvCxnSpPr>
                <p:nvPr/>
              </p:nvCxnSpPr>
              <p:spPr>
                <a:xfrm flipV="1">
                  <a:off x="-14313" y="0"/>
                  <a:ext cx="3312684" cy="333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DF6E5A1-6C0C-90E1-2987-E7CA42F7761A}"/>
                    </a:ext>
                  </a:extLst>
                </p:cNvPr>
                <p:cNvCxnSpPr>
                  <a:cxnSpLocks/>
                </p:cNvCxnSpPr>
                <p:nvPr/>
              </p:nvCxnSpPr>
              <p:spPr>
                <a:xfrm flipV="1">
                  <a:off x="-1" y="0"/>
                  <a:ext cx="2351315" cy="2433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9C68312-ED51-6CE6-8147-5E63A5483584}"/>
                    </a:ext>
                  </a:extLst>
                </p:cNvPr>
                <p:cNvCxnSpPr>
                  <a:cxnSpLocks/>
                </p:cNvCxnSpPr>
                <p:nvPr/>
              </p:nvCxnSpPr>
              <p:spPr>
                <a:xfrm flipV="1">
                  <a:off x="1830378" y="0"/>
                  <a:ext cx="3329451" cy="34197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36DD988-69EC-5E2A-7BF9-0BB7D17AABEA}"/>
                    </a:ext>
                  </a:extLst>
                </p:cNvPr>
                <p:cNvCxnSpPr>
                  <a:cxnSpLocks/>
                </p:cNvCxnSpPr>
                <p:nvPr/>
              </p:nvCxnSpPr>
              <p:spPr>
                <a:xfrm flipV="1">
                  <a:off x="0" y="0"/>
                  <a:ext cx="1420586" cy="1404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342D846-ED02-61F0-E513-A3AD8CE6E8BA}"/>
                    </a:ext>
                  </a:extLst>
                </p:cNvPr>
                <p:cNvCxnSpPr>
                  <a:cxnSpLocks/>
                </p:cNvCxnSpPr>
                <p:nvPr/>
              </p:nvCxnSpPr>
              <p:spPr>
                <a:xfrm flipV="1">
                  <a:off x="0" y="0"/>
                  <a:ext cx="587829" cy="522514"/>
                </a:xfrm>
                <a:prstGeom prst="line">
                  <a:avLst/>
                </a:prstGeom>
              </p:spPr>
              <p:style>
                <a:lnRef idx="1">
                  <a:schemeClr val="accent1"/>
                </a:lnRef>
                <a:fillRef idx="0">
                  <a:schemeClr val="accent1"/>
                </a:fillRef>
                <a:effectRef idx="0">
                  <a:schemeClr val="accent1"/>
                </a:effectRef>
                <a:fontRef idx="minor">
                  <a:schemeClr val="tx1"/>
                </a:fontRef>
              </p:style>
            </p:cxnSp>
          </p:grpSp>
        </p:grpSp>
      </p:grpSp>
      <p:sp>
        <p:nvSpPr>
          <p:cNvPr id="26" name="Rectangle 25">
            <a:extLst>
              <a:ext uri="{FF2B5EF4-FFF2-40B4-BE49-F238E27FC236}">
                <a16:creationId xmlns:a16="http://schemas.microsoft.com/office/drawing/2014/main" id="{3FCAF5D8-2113-986B-4644-B8534922B3B4}"/>
              </a:ext>
            </a:extLst>
          </p:cNvPr>
          <p:cNvSpPr/>
          <p:nvPr/>
        </p:nvSpPr>
        <p:spPr>
          <a:xfrm>
            <a:off x="-1836077" y="0"/>
            <a:ext cx="1802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2393477-AEC3-26B9-965B-D78286451AD9}"/>
              </a:ext>
            </a:extLst>
          </p:cNvPr>
          <p:cNvSpPr/>
          <p:nvPr/>
        </p:nvSpPr>
        <p:spPr>
          <a:xfrm>
            <a:off x="8654032" y="0"/>
            <a:ext cx="1802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8790A1D-7D63-CEAE-E1AB-5F2131E8F5C4}"/>
              </a:ext>
            </a:extLst>
          </p:cNvPr>
          <p:cNvSpPr/>
          <p:nvPr/>
        </p:nvSpPr>
        <p:spPr>
          <a:xfrm>
            <a:off x="-33080" y="0"/>
            <a:ext cx="8670894" cy="6858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8845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926080" y="2727960"/>
            <a:ext cx="1381343" cy="13731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73532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65221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54911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49598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287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0977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25664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17353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4450620" y="3306094"/>
            <a:ext cx="243800" cy="249074"/>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356360" y="2148840"/>
            <a:ext cx="2636520" cy="248412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06680" y="1478280"/>
            <a:ext cx="3794760" cy="393192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630680" y="929640"/>
            <a:ext cx="5029200" cy="49530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a:stCxn id="12" idx="7"/>
          </p:cNvCxnSpPr>
          <p:nvPr/>
        </p:nvCxnSpPr>
        <p:spPr>
          <a:xfrm rot="16200000" flipV="1">
            <a:off x="996360" y="-264840"/>
            <a:ext cx="3374800" cy="390448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rot="5400000" flipH="1" flipV="1">
            <a:off x="2849880" y="807720"/>
            <a:ext cx="1036320" cy="97536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4008120" y="1203960"/>
            <a:ext cx="3472489" cy="523220"/>
          </a:xfrm>
          <a:prstGeom prst="rect">
            <a:avLst/>
          </a:prstGeom>
          <a:noFill/>
          <a:ln>
            <a:noFill/>
          </a:ln>
        </p:spPr>
        <p:txBody>
          <a:bodyPr wrap="none" rtlCol="0">
            <a:spAutoFit/>
          </a:bodyPr>
          <a:lstStyle/>
          <a:p>
            <a:r>
              <a:rPr lang="en-US" sz="2800" dirty="0">
                <a:solidFill>
                  <a:srgbClr val="FF0000"/>
                </a:solidFill>
              </a:rPr>
              <a:t>Reflected Plane Waves</a:t>
            </a:r>
          </a:p>
        </p:txBody>
      </p:sp>
      <p:grpSp>
        <p:nvGrpSpPr>
          <p:cNvPr id="23" name="Group 22">
            <a:extLst>
              <a:ext uri="{FF2B5EF4-FFF2-40B4-BE49-F238E27FC236}">
                <a16:creationId xmlns:a16="http://schemas.microsoft.com/office/drawing/2014/main" id="{B3C202D1-770C-4DF0-EA05-0A7F1899CB0E}"/>
              </a:ext>
            </a:extLst>
          </p:cNvPr>
          <p:cNvGrpSpPr/>
          <p:nvPr/>
        </p:nvGrpSpPr>
        <p:grpSpPr>
          <a:xfrm>
            <a:off x="-14313" y="-2"/>
            <a:ext cx="7902756" cy="3483203"/>
            <a:chOff x="-14313" y="-2"/>
            <a:chExt cx="7902756" cy="3483203"/>
          </a:xfrm>
        </p:grpSpPr>
        <p:cxnSp>
          <p:nvCxnSpPr>
            <p:cNvPr id="51" name="Straight Connector 50"/>
            <p:cNvCxnSpPr>
              <a:cxnSpLocks/>
            </p:cNvCxnSpPr>
            <p:nvPr/>
          </p:nvCxnSpPr>
          <p:spPr>
            <a:xfrm flipV="1">
              <a:off x="4528589" y="-2"/>
              <a:ext cx="3359854" cy="3483203"/>
            </a:xfrm>
            <a:prstGeom prst="line">
              <a:avLst/>
            </a:prstGeom>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89C579D-7E12-0F0D-40D3-BA31A5D902C2}"/>
                </a:ext>
              </a:extLst>
            </p:cNvPr>
            <p:cNvGrpSpPr/>
            <p:nvPr/>
          </p:nvGrpSpPr>
          <p:grpSpPr>
            <a:xfrm>
              <a:off x="-14313" y="-2"/>
              <a:ext cx="7002942" cy="3465494"/>
              <a:chOff x="-14313" y="-2"/>
              <a:chExt cx="7002942" cy="3465494"/>
            </a:xfrm>
          </p:grpSpPr>
          <p:cxnSp>
            <p:nvCxnSpPr>
              <p:cNvPr id="3" name="Straight Connector 2">
                <a:extLst>
                  <a:ext uri="{FF2B5EF4-FFF2-40B4-BE49-F238E27FC236}">
                    <a16:creationId xmlns:a16="http://schemas.microsoft.com/office/drawing/2014/main" id="{51B41A14-BF25-99BF-A41C-23550E88EC00}"/>
                  </a:ext>
                </a:extLst>
              </p:cNvPr>
              <p:cNvCxnSpPr>
                <a:cxnSpLocks/>
              </p:cNvCxnSpPr>
              <p:nvPr/>
            </p:nvCxnSpPr>
            <p:spPr>
              <a:xfrm flipV="1">
                <a:off x="2714299" y="-2"/>
                <a:ext cx="3359933" cy="3465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BAFF3374-AF24-33DA-462E-DADB04939F1C}"/>
                  </a:ext>
                </a:extLst>
              </p:cNvPr>
              <p:cNvCxnSpPr>
                <a:cxnSpLocks/>
              </p:cNvCxnSpPr>
              <p:nvPr/>
            </p:nvCxnSpPr>
            <p:spPr>
              <a:xfrm flipV="1">
                <a:off x="3689660" y="0"/>
                <a:ext cx="3298969" cy="3435012"/>
              </a:xfrm>
              <a:prstGeom prst="line">
                <a:avLst/>
              </a:prstGeom>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4A720A69-6F7F-64C6-F09C-2C8CDBFB6813}"/>
                  </a:ext>
                </a:extLst>
              </p:cNvPr>
              <p:cNvGrpSpPr/>
              <p:nvPr/>
            </p:nvGrpSpPr>
            <p:grpSpPr>
              <a:xfrm>
                <a:off x="-14313" y="0"/>
                <a:ext cx="5174142" cy="3419772"/>
                <a:chOff x="-14313" y="0"/>
                <a:chExt cx="5174142" cy="3419772"/>
              </a:xfrm>
            </p:grpSpPr>
            <p:cxnSp>
              <p:nvCxnSpPr>
                <p:cNvPr id="8" name="Straight Connector 7">
                  <a:extLst>
                    <a:ext uri="{FF2B5EF4-FFF2-40B4-BE49-F238E27FC236}">
                      <a16:creationId xmlns:a16="http://schemas.microsoft.com/office/drawing/2014/main" id="{443F2C1D-582C-1A38-C661-FAC8AF4C4F10}"/>
                    </a:ext>
                  </a:extLst>
                </p:cNvPr>
                <p:cNvCxnSpPr>
                  <a:cxnSpLocks/>
                </p:cNvCxnSpPr>
                <p:nvPr/>
              </p:nvCxnSpPr>
              <p:spPr>
                <a:xfrm flipV="1">
                  <a:off x="928470" y="0"/>
                  <a:ext cx="3219848" cy="3372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EE03430-83BF-8177-C110-5CB50B027495}"/>
                    </a:ext>
                  </a:extLst>
                </p:cNvPr>
                <p:cNvCxnSpPr>
                  <a:cxnSpLocks/>
                </p:cNvCxnSpPr>
                <p:nvPr/>
              </p:nvCxnSpPr>
              <p:spPr>
                <a:xfrm flipV="1">
                  <a:off x="-14313" y="0"/>
                  <a:ext cx="3312684" cy="333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57BECAF-9A59-80D0-E6A3-C8830A235D73}"/>
                    </a:ext>
                  </a:extLst>
                </p:cNvPr>
                <p:cNvCxnSpPr>
                  <a:cxnSpLocks/>
                </p:cNvCxnSpPr>
                <p:nvPr/>
              </p:nvCxnSpPr>
              <p:spPr>
                <a:xfrm flipV="1">
                  <a:off x="-1" y="0"/>
                  <a:ext cx="2351315" cy="2433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3A85015-4279-67A5-9BF6-5E6E661355EE}"/>
                    </a:ext>
                  </a:extLst>
                </p:cNvPr>
                <p:cNvCxnSpPr>
                  <a:cxnSpLocks/>
                </p:cNvCxnSpPr>
                <p:nvPr/>
              </p:nvCxnSpPr>
              <p:spPr>
                <a:xfrm flipV="1">
                  <a:off x="1830378" y="0"/>
                  <a:ext cx="3329451" cy="34197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C4F57F2-737F-781E-6EB0-620E17CC1E87}"/>
                    </a:ext>
                  </a:extLst>
                </p:cNvPr>
                <p:cNvCxnSpPr>
                  <a:cxnSpLocks/>
                </p:cNvCxnSpPr>
                <p:nvPr/>
              </p:nvCxnSpPr>
              <p:spPr>
                <a:xfrm flipV="1">
                  <a:off x="0" y="0"/>
                  <a:ext cx="1420586" cy="1404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5EACB9E-098D-BF28-D47D-C35676E56022}"/>
                    </a:ext>
                  </a:extLst>
                </p:cNvPr>
                <p:cNvCxnSpPr>
                  <a:cxnSpLocks/>
                </p:cNvCxnSpPr>
                <p:nvPr/>
              </p:nvCxnSpPr>
              <p:spPr>
                <a:xfrm flipV="1">
                  <a:off x="0" y="0"/>
                  <a:ext cx="587829" cy="522514"/>
                </a:xfrm>
                <a:prstGeom prst="line">
                  <a:avLst/>
                </a:prstGeom>
              </p:spPr>
              <p:style>
                <a:lnRef idx="1">
                  <a:schemeClr val="accent1"/>
                </a:lnRef>
                <a:fillRef idx="0">
                  <a:schemeClr val="accent1"/>
                </a:fillRef>
                <a:effectRef idx="0">
                  <a:schemeClr val="accent1"/>
                </a:effectRef>
                <a:fontRef idx="minor">
                  <a:schemeClr val="tx1"/>
                </a:fontRef>
              </p:style>
            </p:cxnSp>
          </p:grpSp>
        </p:grpSp>
      </p:grpSp>
      <p:sp>
        <p:nvSpPr>
          <p:cNvPr id="24" name="Rectangle 23">
            <a:extLst>
              <a:ext uri="{FF2B5EF4-FFF2-40B4-BE49-F238E27FC236}">
                <a16:creationId xmlns:a16="http://schemas.microsoft.com/office/drawing/2014/main" id="{562BD76E-58E7-1507-4204-D1BBB96447B2}"/>
              </a:ext>
            </a:extLst>
          </p:cNvPr>
          <p:cNvSpPr/>
          <p:nvPr/>
        </p:nvSpPr>
        <p:spPr>
          <a:xfrm>
            <a:off x="-1836077" y="0"/>
            <a:ext cx="1802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8C2EFB5-A6F5-33C7-5D88-8BD91E9C324F}"/>
              </a:ext>
            </a:extLst>
          </p:cNvPr>
          <p:cNvSpPr/>
          <p:nvPr/>
        </p:nvSpPr>
        <p:spPr>
          <a:xfrm>
            <a:off x="8654032" y="0"/>
            <a:ext cx="1802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81DBADB-200B-453B-A2C9-D5AD1AC2BB90}"/>
              </a:ext>
            </a:extLst>
          </p:cNvPr>
          <p:cNvSpPr/>
          <p:nvPr/>
        </p:nvSpPr>
        <p:spPr>
          <a:xfrm>
            <a:off x="-33080" y="0"/>
            <a:ext cx="8670894" cy="6858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8845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926080" y="2727960"/>
            <a:ext cx="1381343" cy="1373100"/>
          </a:xfrm>
          <a:prstGeom prst="ellipse">
            <a:avLst/>
          </a:prstGeom>
          <a:noFill/>
          <a:ln>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73532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65221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54911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49598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287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0977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25664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17353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4450620" y="3306094"/>
            <a:ext cx="243800" cy="249074"/>
          </a:xfrm>
          <a:prstGeom prst="ellipse">
            <a:avLst/>
          </a:prstGeom>
          <a:noFill/>
          <a:ln>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356360" y="2148840"/>
            <a:ext cx="2636520" cy="2484120"/>
          </a:xfrm>
          <a:prstGeom prst="ellipse">
            <a:avLst/>
          </a:prstGeom>
          <a:noFill/>
          <a:ln>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06680" y="1478280"/>
            <a:ext cx="3794760" cy="3931920"/>
          </a:xfrm>
          <a:prstGeom prst="ellipse">
            <a:avLst/>
          </a:prstGeom>
          <a:noFill/>
          <a:ln>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630680" y="929640"/>
            <a:ext cx="5029200" cy="4953000"/>
          </a:xfrm>
          <a:prstGeom prst="ellipse">
            <a:avLst/>
          </a:prstGeom>
          <a:noFill/>
          <a:ln>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a:stCxn id="12" idx="7"/>
          </p:cNvCxnSpPr>
          <p:nvPr/>
        </p:nvCxnSpPr>
        <p:spPr>
          <a:xfrm rot="16200000" flipV="1">
            <a:off x="996360" y="-264840"/>
            <a:ext cx="3374800" cy="390448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rot="5400000" flipH="1" flipV="1">
            <a:off x="2849880" y="807720"/>
            <a:ext cx="1036320" cy="97536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4038600" y="1249680"/>
            <a:ext cx="3151247" cy="523220"/>
          </a:xfrm>
          <a:prstGeom prst="rect">
            <a:avLst/>
          </a:prstGeom>
          <a:noFill/>
          <a:ln>
            <a:noFill/>
          </a:ln>
        </p:spPr>
        <p:txBody>
          <a:bodyPr wrap="none" rtlCol="0">
            <a:spAutoFit/>
          </a:bodyPr>
          <a:lstStyle/>
          <a:p>
            <a:r>
              <a:rPr lang="en-US" sz="2800" dirty="0">
                <a:solidFill>
                  <a:srgbClr val="FF0000"/>
                </a:solidFill>
              </a:rPr>
              <a:t>Steered Radar Beam</a:t>
            </a:r>
          </a:p>
        </p:txBody>
      </p:sp>
      <p:sp>
        <p:nvSpPr>
          <p:cNvPr id="28" name="TextBox 27"/>
          <p:cNvSpPr txBox="1"/>
          <p:nvPr/>
        </p:nvSpPr>
        <p:spPr>
          <a:xfrm>
            <a:off x="1539240" y="3672840"/>
            <a:ext cx="4514954" cy="523220"/>
          </a:xfrm>
          <a:prstGeom prst="rect">
            <a:avLst/>
          </a:prstGeom>
          <a:noFill/>
          <a:ln>
            <a:noFill/>
          </a:ln>
        </p:spPr>
        <p:txBody>
          <a:bodyPr wrap="none" rtlCol="0">
            <a:spAutoFit/>
          </a:bodyPr>
          <a:lstStyle/>
          <a:p>
            <a:r>
              <a:rPr lang="en-US" sz="2800" dirty="0"/>
              <a:t>RF Emitters with phase delays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Rectangle 2"/>
          <p:cNvSpPr>
            <a:spLocks noGrp="1" noChangeArrowheads="1"/>
          </p:cNvSpPr>
          <p:nvPr>
            <p:ph type="title"/>
          </p:nvPr>
        </p:nvSpPr>
        <p:spPr/>
        <p:txBody>
          <a:bodyPr/>
          <a:lstStyle/>
          <a:p>
            <a:pPr eaLnBrk="1" hangingPunct="1"/>
            <a:r>
              <a:rPr lang="en-US" dirty="0"/>
              <a:t>Question 223.15.1</a:t>
            </a:r>
          </a:p>
        </p:txBody>
      </p:sp>
      <p:sp>
        <p:nvSpPr>
          <p:cNvPr id="166916" name="Rectangle 3"/>
          <p:cNvSpPr>
            <a:spLocks noGrp="1" noChangeArrowheads="1"/>
          </p:cNvSpPr>
          <p:nvPr>
            <p:ph idx="1"/>
          </p:nvPr>
        </p:nvSpPr>
        <p:spPr>
          <a:xfrm>
            <a:off x="457200" y="1600200"/>
            <a:ext cx="5029200" cy="4525963"/>
          </a:xfrm>
        </p:spPr>
        <p:txBody>
          <a:bodyPr/>
          <a:lstStyle/>
          <a:p>
            <a:pPr marL="609600" indent="-609600" eaLnBrk="1" hangingPunct="1">
              <a:lnSpc>
                <a:spcPct val="90000"/>
              </a:lnSpc>
              <a:buFontTx/>
              <a:buNone/>
            </a:pPr>
            <a:r>
              <a:rPr lang="en-US" sz="2800" dirty="0"/>
              <a:t>Consider the prism to your right. If we illuminate it with white light, which color will be at the top of the rainbow?</a:t>
            </a:r>
          </a:p>
          <a:p>
            <a:pPr marL="609600" indent="-609600" eaLnBrk="1" hangingPunct="1">
              <a:lnSpc>
                <a:spcPct val="90000"/>
              </a:lnSpc>
              <a:buFontTx/>
              <a:buAutoNum type="alphaLcParenR"/>
            </a:pPr>
            <a:r>
              <a:rPr lang="en-US" sz="2800" dirty="0"/>
              <a:t>Red</a:t>
            </a:r>
          </a:p>
          <a:p>
            <a:pPr marL="609600" indent="-609600" eaLnBrk="1" hangingPunct="1">
              <a:lnSpc>
                <a:spcPct val="90000"/>
              </a:lnSpc>
              <a:buFontTx/>
              <a:buAutoNum type="alphaLcParenR"/>
            </a:pPr>
            <a:r>
              <a:rPr lang="en-US" sz="2800" dirty="0"/>
              <a:t>Yellow</a:t>
            </a:r>
          </a:p>
          <a:p>
            <a:pPr marL="609600" indent="-609600" eaLnBrk="1" hangingPunct="1">
              <a:lnSpc>
                <a:spcPct val="90000"/>
              </a:lnSpc>
              <a:buFontTx/>
              <a:buAutoNum type="alphaLcParenR"/>
            </a:pPr>
            <a:r>
              <a:rPr lang="en-US" sz="2800" dirty="0"/>
              <a:t>Green</a:t>
            </a:r>
          </a:p>
          <a:p>
            <a:pPr marL="609600" indent="-609600" eaLnBrk="1" hangingPunct="1">
              <a:lnSpc>
                <a:spcPct val="90000"/>
              </a:lnSpc>
              <a:buFontTx/>
              <a:buAutoNum type="alphaLcParenR"/>
            </a:pPr>
            <a:r>
              <a:rPr lang="en-US" sz="2800" dirty="0"/>
              <a:t>Blue</a:t>
            </a:r>
          </a:p>
          <a:p>
            <a:pPr marL="609600" indent="-609600" eaLnBrk="1" hangingPunct="1">
              <a:lnSpc>
                <a:spcPct val="90000"/>
              </a:lnSpc>
              <a:buFontTx/>
              <a:buAutoNum type="alphaLcParenR"/>
            </a:pPr>
            <a:r>
              <a:rPr lang="en-US" sz="2800" dirty="0"/>
              <a:t>Violet</a:t>
            </a:r>
          </a:p>
        </p:txBody>
      </p:sp>
      <p:sp>
        <p:nvSpPr>
          <p:cNvPr id="166914" name="Slide Number Placeholder 5"/>
          <p:cNvSpPr>
            <a:spLocks noGrp="1"/>
          </p:cNvSpPr>
          <p:nvPr>
            <p:ph type="sldNum" sz="quarter" idx="12"/>
          </p:nvPr>
        </p:nvSpPr>
        <p:spPr>
          <a:noFill/>
        </p:spPr>
        <p:txBody>
          <a:bodyPr/>
          <a:lstStyle/>
          <a:p>
            <a:fld id="{CBB0475B-372D-42DB-B934-2D0A63485EDD}" type="slidenum">
              <a:rPr lang="en-US" smtClean="0"/>
              <a:pPr/>
              <a:t>2</a:t>
            </a:fld>
            <a:endParaRPr lang="en-US"/>
          </a:p>
        </p:txBody>
      </p:sp>
      <p:pic>
        <p:nvPicPr>
          <p:cNvPr id="166917" name="Picture 4" descr="35-21"/>
          <p:cNvPicPr>
            <a:picLocks noChangeAspect="1" noChangeArrowheads="1"/>
          </p:cNvPicPr>
          <p:nvPr/>
        </p:nvPicPr>
        <p:blipFill>
          <a:blip r:embed="rId2" cstate="print"/>
          <a:srcRect/>
          <a:stretch>
            <a:fillRect/>
          </a:stretch>
        </p:blipFill>
        <p:spPr bwMode="auto">
          <a:xfrm>
            <a:off x="5943600" y="2819400"/>
            <a:ext cx="2667000" cy="2098675"/>
          </a:xfrm>
          <a:prstGeom prst="rect">
            <a:avLst/>
          </a:prstGeom>
          <a:noFill/>
          <a:ln w="9525">
            <a:noFill/>
            <a:miter lim="800000"/>
            <a:headEnd/>
            <a:tailEnd/>
          </a:ln>
        </p:spPr>
      </p:pic>
    </p:spTree>
    <p:extLst>
      <p:ext uri="{BB962C8B-B14F-4D97-AF65-F5344CB8AC3E}">
        <p14:creationId xmlns:p14="http://schemas.microsoft.com/office/powerpoint/2010/main" val="194874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4" name="Picture 4" descr="File:Cobra Dane radar detail.jpg"/>
          <p:cNvPicPr>
            <a:picLocks noChangeAspect="1" noChangeArrowheads="1"/>
          </p:cNvPicPr>
          <p:nvPr/>
        </p:nvPicPr>
        <p:blipFill>
          <a:blip r:embed="rId2"/>
          <a:srcRect/>
          <a:stretch>
            <a:fillRect/>
          </a:stretch>
        </p:blipFill>
        <p:spPr bwMode="auto">
          <a:xfrm>
            <a:off x="0" y="0"/>
            <a:ext cx="10410624" cy="6858000"/>
          </a:xfrm>
          <a:prstGeom prst="rect">
            <a:avLst/>
          </a:prstGeom>
          <a:noFill/>
        </p:spPr>
      </p:pic>
      <p:sp>
        <p:nvSpPr>
          <p:cNvPr id="2" name="Title 1"/>
          <p:cNvSpPr>
            <a:spLocks noGrp="1"/>
          </p:cNvSpPr>
          <p:nvPr>
            <p:ph type="title"/>
          </p:nvPr>
        </p:nvSpPr>
        <p:spPr>
          <a:xfrm>
            <a:off x="-411480" y="0"/>
            <a:ext cx="8229600" cy="1143000"/>
          </a:xfrm>
        </p:spPr>
        <p:txBody>
          <a:bodyPr/>
          <a:lstStyle/>
          <a:p>
            <a:r>
              <a:rPr lang="en-US" dirty="0"/>
              <a:t>Cobra  Dane Radar</a:t>
            </a:r>
          </a:p>
        </p:txBody>
      </p:sp>
      <p:pic>
        <p:nvPicPr>
          <p:cNvPr id="25602" name="Picture 2" descr="http://upload.wikimedia.org/wikipedia/commons/0/05/FPS-108_Cobra_Dane.jpg"/>
          <p:cNvPicPr>
            <a:picLocks noChangeAspect="1" noChangeArrowheads="1"/>
          </p:cNvPicPr>
          <p:nvPr/>
        </p:nvPicPr>
        <p:blipFill>
          <a:blip r:embed="rId3"/>
          <a:srcRect/>
          <a:stretch>
            <a:fillRect/>
          </a:stretch>
        </p:blipFill>
        <p:spPr bwMode="auto">
          <a:xfrm>
            <a:off x="7366635" y="4381499"/>
            <a:ext cx="3067050" cy="2476501"/>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Oval 48"/>
          <p:cNvSpPr/>
          <p:nvPr/>
        </p:nvSpPr>
        <p:spPr>
          <a:xfrm>
            <a:off x="4450620" y="3306094"/>
            <a:ext cx="243800" cy="249074"/>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926080" y="2727960"/>
            <a:ext cx="1381343" cy="13731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356360" y="2148840"/>
            <a:ext cx="2636520" cy="248412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630680" y="929640"/>
            <a:ext cx="5029200" cy="49530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06680" y="1478280"/>
            <a:ext cx="3794760" cy="393192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1722120" y="3444240"/>
            <a:ext cx="10866120" cy="3413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p:cNvSpPr/>
          <p:nvPr/>
        </p:nvSpPr>
        <p:spPr>
          <a:xfrm>
            <a:off x="78845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73532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65221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54911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49598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287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0977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25664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17353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75961" y="42504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722831" y="42504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639721" y="42504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3536621" y="42529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4483491" y="42529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5400381" y="42529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6297281" y="42405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7244151" y="42405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8161041" y="42405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823431" y="51673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770301" y="51673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2687191" y="51673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3584091" y="51698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530961" y="51698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5447851" y="51698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344751" y="51573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7291621" y="51573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8208511" y="51573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825931" y="60692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772801" y="60692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2689691" y="60692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3586591" y="60717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4533461" y="60717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5450351" y="60717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6347251" y="60592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7294121" y="60592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8211011" y="60592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a:stCxn id="12" idx="7"/>
          </p:cNvCxnSpPr>
          <p:nvPr/>
        </p:nvCxnSpPr>
        <p:spPr>
          <a:xfrm rot="16200000" flipV="1">
            <a:off x="996360" y="-264840"/>
            <a:ext cx="3374800" cy="390448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rot="5400000" flipH="1" flipV="1">
            <a:off x="2849880" y="807720"/>
            <a:ext cx="1036320" cy="97536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B734B62-65CF-4096-7E73-19BC5AD2A47C}"/>
              </a:ext>
            </a:extLst>
          </p:cNvPr>
          <p:cNvSpPr/>
          <p:nvPr/>
        </p:nvSpPr>
        <p:spPr>
          <a:xfrm>
            <a:off x="-1836077" y="0"/>
            <a:ext cx="1802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670B05A-8AA4-49A6-9BC1-9B3FCEAE1541}"/>
              </a:ext>
            </a:extLst>
          </p:cNvPr>
          <p:cNvSpPr/>
          <p:nvPr/>
        </p:nvSpPr>
        <p:spPr>
          <a:xfrm>
            <a:off x="8654032" y="0"/>
            <a:ext cx="1802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93F0987-AA85-478A-CA49-BFA1D301A947}"/>
              </a:ext>
            </a:extLst>
          </p:cNvPr>
          <p:cNvSpPr/>
          <p:nvPr/>
        </p:nvSpPr>
        <p:spPr>
          <a:xfrm>
            <a:off x="-33080" y="0"/>
            <a:ext cx="8670894" cy="6858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1F85ACEC-014C-0CB8-4CB6-E959D3D55D67}"/>
              </a:ext>
            </a:extLst>
          </p:cNvPr>
          <p:cNvGrpSpPr/>
          <p:nvPr/>
        </p:nvGrpSpPr>
        <p:grpSpPr>
          <a:xfrm>
            <a:off x="-14313" y="-2"/>
            <a:ext cx="7902756" cy="3483203"/>
            <a:chOff x="-14313" y="-2"/>
            <a:chExt cx="7902756" cy="3483203"/>
          </a:xfrm>
        </p:grpSpPr>
        <p:cxnSp>
          <p:nvCxnSpPr>
            <p:cNvPr id="62" name="Straight Connector 61">
              <a:extLst>
                <a:ext uri="{FF2B5EF4-FFF2-40B4-BE49-F238E27FC236}">
                  <a16:creationId xmlns:a16="http://schemas.microsoft.com/office/drawing/2014/main" id="{D4168D61-0DCE-E563-54B1-1EBF00EF8E2F}"/>
                </a:ext>
              </a:extLst>
            </p:cNvPr>
            <p:cNvCxnSpPr>
              <a:cxnSpLocks/>
            </p:cNvCxnSpPr>
            <p:nvPr/>
          </p:nvCxnSpPr>
          <p:spPr>
            <a:xfrm flipV="1">
              <a:off x="4528589" y="-2"/>
              <a:ext cx="3359854" cy="3483203"/>
            </a:xfrm>
            <a:prstGeom prst="line">
              <a:avLst/>
            </a:prstGeom>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E6579ACF-233D-5D25-9ABB-CC89379D45C7}"/>
                </a:ext>
              </a:extLst>
            </p:cNvPr>
            <p:cNvGrpSpPr/>
            <p:nvPr/>
          </p:nvGrpSpPr>
          <p:grpSpPr>
            <a:xfrm>
              <a:off x="-14313" y="-2"/>
              <a:ext cx="7002942" cy="3465494"/>
              <a:chOff x="-14313" y="-2"/>
              <a:chExt cx="7002942" cy="3465494"/>
            </a:xfrm>
          </p:grpSpPr>
          <p:cxnSp>
            <p:nvCxnSpPr>
              <p:cNvPr id="64" name="Straight Connector 63">
                <a:extLst>
                  <a:ext uri="{FF2B5EF4-FFF2-40B4-BE49-F238E27FC236}">
                    <a16:creationId xmlns:a16="http://schemas.microsoft.com/office/drawing/2014/main" id="{FE5BF4AD-1960-E8DB-178E-3A82B8C15161}"/>
                  </a:ext>
                </a:extLst>
              </p:cNvPr>
              <p:cNvCxnSpPr>
                <a:cxnSpLocks/>
              </p:cNvCxnSpPr>
              <p:nvPr/>
            </p:nvCxnSpPr>
            <p:spPr>
              <a:xfrm flipV="1">
                <a:off x="2714299" y="-2"/>
                <a:ext cx="3359933" cy="3465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BDC1A09-4645-0724-9222-F1E71ACA3AFE}"/>
                  </a:ext>
                </a:extLst>
              </p:cNvPr>
              <p:cNvCxnSpPr>
                <a:cxnSpLocks/>
              </p:cNvCxnSpPr>
              <p:nvPr/>
            </p:nvCxnSpPr>
            <p:spPr>
              <a:xfrm flipV="1">
                <a:off x="3689660" y="0"/>
                <a:ext cx="3298969" cy="3435012"/>
              </a:xfrm>
              <a:prstGeom prst="line">
                <a:avLst/>
              </a:prstGeom>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CF2D7399-F930-A1C8-2158-D0DD2DBED6CB}"/>
                  </a:ext>
                </a:extLst>
              </p:cNvPr>
              <p:cNvGrpSpPr/>
              <p:nvPr/>
            </p:nvGrpSpPr>
            <p:grpSpPr>
              <a:xfrm>
                <a:off x="-14313" y="0"/>
                <a:ext cx="5174142" cy="3419772"/>
                <a:chOff x="-14313" y="0"/>
                <a:chExt cx="5174142" cy="3419772"/>
              </a:xfrm>
            </p:grpSpPr>
            <p:cxnSp>
              <p:nvCxnSpPr>
                <p:cNvPr id="67" name="Straight Connector 66">
                  <a:extLst>
                    <a:ext uri="{FF2B5EF4-FFF2-40B4-BE49-F238E27FC236}">
                      <a16:creationId xmlns:a16="http://schemas.microsoft.com/office/drawing/2014/main" id="{97A9FE9B-B471-1CF6-31DD-D1F943562C1C}"/>
                    </a:ext>
                  </a:extLst>
                </p:cNvPr>
                <p:cNvCxnSpPr>
                  <a:cxnSpLocks/>
                </p:cNvCxnSpPr>
                <p:nvPr/>
              </p:nvCxnSpPr>
              <p:spPr>
                <a:xfrm flipV="1">
                  <a:off x="928470" y="0"/>
                  <a:ext cx="3219848" cy="3372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6DFEEC6-6FF9-D691-C005-8A75C4D3DB00}"/>
                    </a:ext>
                  </a:extLst>
                </p:cNvPr>
                <p:cNvCxnSpPr>
                  <a:cxnSpLocks/>
                </p:cNvCxnSpPr>
                <p:nvPr/>
              </p:nvCxnSpPr>
              <p:spPr>
                <a:xfrm flipV="1">
                  <a:off x="-14313" y="0"/>
                  <a:ext cx="3312684" cy="333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660C433-4B89-BA34-5B4B-97FA3D424C3C}"/>
                    </a:ext>
                  </a:extLst>
                </p:cNvPr>
                <p:cNvCxnSpPr>
                  <a:cxnSpLocks/>
                </p:cNvCxnSpPr>
                <p:nvPr/>
              </p:nvCxnSpPr>
              <p:spPr>
                <a:xfrm flipV="1">
                  <a:off x="-1" y="0"/>
                  <a:ext cx="2351315" cy="2433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DF1B5E9-6DBD-7178-45EC-40BF2A599D77}"/>
                    </a:ext>
                  </a:extLst>
                </p:cNvPr>
                <p:cNvCxnSpPr>
                  <a:cxnSpLocks/>
                </p:cNvCxnSpPr>
                <p:nvPr/>
              </p:nvCxnSpPr>
              <p:spPr>
                <a:xfrm flipV="1">
                  <a:off x="1830378" y="0"/>
                  <a:ext cx="3329451" cy="3419772"/>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1214BB6-51D6-81D5-5403-D127D7793796}"/>
                    </a:ext>
                  </a:extLst>
                </p:cNvPr>
                <p:cNvCxnSpPr>
                  <a:cxnSpLocks/>
                </p:cNvCxnSpPr>
                <p:nvPr/>
              </p:nvCxnSpPr>
              <p:spPr>
                <a:xfrm flipV="1">
                  <a:off x="0" y="0"/>
                  <a:ext cx="1420586" cy="1404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66CA86B-F275-05D0-97E3-C1AE7983ABD7}"/>
                    </a:ext>
                  </a:extLst>
                </p:cNvPr>
                <p:cNvCxnSpPr>
                  <a:cxnSpLocks/>
                </p:cNvCxnSpPr>
                <p:nvPr/>
              </p:nvCxnSpPr>
              <p:spPr>
                <a:xfrm flipV="1">
                  <a:off x="0" y="0"/>
                  <a:ext cx="587829" cy="522514"/>
                </a:xfrm>
                <a:prstGeom prst="line">
                  <a:avLst/>
                </a:prstGeom>
              </p:spPr>
              <p:style>
                <a:lnRef idx="1">
                  <a:schemeClr val="accent1"/>
                </a:lnRef>
                <a:fillRef idx="0">
                  <a:schemeClr val="accent1"/>
                </a:fillRef>
                <a:effectRef idx="0">
                  <a:schemeClr val="accent1"/>
                </a:effectRef>
                <a:fontRef idx="minor">
                  <a:schemeClr val="tx1"/>
                </a:fontRef>
              </p:style>
            </p:cxnSp>
          </p:grpSp>
        </p:gr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404F5C-85BC-8B1D-1B75-57980919CF4E}"/>
            </a:ext>
          </a:extLst>
        </p:cNvPr>
        <p:cNvGrpSpPr/>
        <p:nvPr/>
      </p:nvGrpSpPr>
      <p:grpSpPr>
        <a:xfrm>
          <a:off x="0" y="0"/>
          <a:ext cx="0" cy="0"/>
          <a:chOff x="0" y="0"/>
          <a:chExt cx="0" cy="0"/>
        </a:xfrm>
      </p:grpSpPr>
      <p:sp>
        <p:nvSpPr>
          <p:cNvPr id="49" name="Oval 48">
            <a:extLst>
              <a:ext uri="{FF2B5EF4-FFF2-40B4-BE49-F238E27FC236}">
                <a16:creationId xmlns:a16="http://schemas.microsoft.com/office/drawing/2014/main" id="{C9A4E19B-5F62-D28D-FF91-DC0EF29A70B8}"/>
              </a:ext>
            </a:extLst>
          </p:cNvPr>
          <p:cNvSpPr/>
          <p:nvPr/>
        </p:nvSpPr>
        <p:spPr>
          <a:xfrm>
            <a:off x="4450620" y="3306094"/>
            <a:ext cx="243800" cy="249074"/>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1E37F14-90ED-EB4F-5B97-BE3EBB927A1A}"/>
              </a:ext>
            </a:extLst>
          </p:cNvPr>
          <p:cNvSpPr/>
          <p:nvPr/>
        </p:nvSpPr>
        <p:spPr>
          <a:xfrm>
            <a:off x="3215641" y="3048000"/>
            <a:ext cx="792480" cy="7620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367D9D99-CA90-091E-6E6B-366D4921A290}"/>
              </a:ext>
            </a:extLst>
          </p:cNvPr>
          <p:cNvSpPr/>
          <p:nvPr/>
        </p:nvSpPr>
        <p:spPr>
          <a:xfrm>
            <a:off x="2087880" y="2834640"/>
            <a:ext cx="1280160" cy="123444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AFE79BC-C504-4F2A-F386-BC8BC5C69FF9}"/>
              </a:ext>
            </a:extLst>
          </p:cNvPr>
          <p:cNvSpPr/>
          <p:nvPr/>
        </p:nvSpPr>
        <p:spPr>
          <a:xfrm>
            <a:off x="-487680" y="2042160"/>
            <a:ext cx="2606040" cy="26670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2E52644B-C64E-ACAB-DC61-F43343D20E80}"/>
              </a:ext>
            </a:extLst>
          </p:cNvPr>
          <p:cNvSpPr/>
          <p:nvPr/>
        </p:nvSpPr>
        <p:spPr>
          <a:xfrm>
            <a:off x="975360" y="2651760"/>
            <a:ext cx="1706880" cy="173736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12CA2BD-7B6C-6B3C-E425-70FB9AE9ADB6}"/>
              </a:ext>
            </a:extLst>
          </p:cNvPr>
          <p:cNvSpPr/>
          <p:nvPr/>
        </p:nvSpPr>
        <p:spPr>
          <a:xfrm>
            <a:off x="78845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ADAF235-8424-7E46-6070-3E5C9D1C8B5B}"/>
              </a:ext>
            </a:extLst>
          </p:cNvPr>
          <p:cNvSpPr/>
          <p:nvPr/>
        </p:nvSpPr>
        <p:spPr>
          <a:xfrm>
            <a:off x="173532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8450E96-F849-F396-78F5-8910848768DF}"/>
              </a:ext>
            </a:extLst>
          </p:cNvPr>
          <p:cNvSpPr/>
          <p:nvPr/>
        </p:nvSpPr>
        <p:spPr>
          <a:xfrm>
            <a:off x="265221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8F7C3A9-6875-BB8B-1CD6-D655D68DDB6A}"/>
              </a:ext>
            </a:extLst>
          </p:cNvPr>
          <p:cNvSpPr/>
          <p:nvPr/>
        </p:nvSpPr>
        <p:spPr>
          <a:xfrm>
            <a:off x="354911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A3D1E24-612D-528D-04EB-046A55DE5A1C}"/>
              </a:ext>
            </a:extLst>
          </p:cNvPr>
          <p:cNvSpPr/>
          <p:nvPr/>
        </p:nvSpPr>
        <p:spPr>
          <a:xfrm>
            <a:off x="449598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932B82C-3480-D817-BAA2-8B6B31AECFB7}"/>
              </a:ext>
            </a:extLst>
          </p:cNvPr>
          <p:cNvSpPr/>
          <p:nvPr/>
        </p:nvSpPr>
        <p:spPr>
          <a:xfrm>
            <a:off x="541287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47726F5-6C74-4E52-E3C4-D04683959520}"/>
              </a:ext>
            </a:extLst>
          </p:cNvPr>
          <p:cNvSpPr/>
          <p:nvPr/>
        </p:nvSpPr>
        <p:spPr>
          <a:xfrm>
            <a:off x="630977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8E8ECEF-7020-21E5-36A3-86E11EEB42AD}"/>
              </a:ext>
            </a:extLst>
          </p:cNvPr>
          <p:cNvSpPr/>
          <p:nvPr/>
        </p:nvSpPr>
        <p:spPr>
          <a:xfrm>
            <a:off x="725664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26BB6C0-02A2-05D6-BE16-AF353F736D2B}"/>
              </a:ext>
            </a:extLst>
          </p:cNvPr>
          <p:cNvSpPr/>
          <p:nvPr/>
        </p:nvSpPr>
        <p:spPr>
          <a:xfrm>
            <a:off x="817353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05909CB-14DE-CFF3-53DF-8D7AC25ADC6A}"/>
              </a:ext>
            </a:extLst>
          </p:cNvPr>
          <p:cNvSpPr/>
          <p:nvPr/>
        </p:nvSpPr>
        <p:spPr>
          <a:xfrm>
            <a:off x="775961" y="42504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3B57D22-85C5-43B3-BF64-0DEB08F1E823}"/>
              </a:ext>
            </a:extLst>
          </p:cNvPr>
          <p:cNvSpPr/>
          <p:nvPr/>
        </p:nvSpPr>
        <p:spPr>
          <a:xfrm>
            <a:off x="1722831" y="42504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E8986B9-11C4-0239-E058-505AABA2A771}"/>
              </a:ext>
            </a:extLst>
          </p:cNvPr>
          <p:cNvSpPr/>
          <p:nvPr/>
        </p:nvSpPr>
        <p:spPr>
          <a:xfrm>
            <a:off x="2639721" y="42504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A7616DC-DD7F-42F0-4520-53AC369159E4}"/>
              </a:ext>
            </a:extLst>
          </p:cNvPr>
          <p:cNvSpPr/>
          <p:nvPr/>
        </p:nvSpPr>
        <p:spPr>
          <a:xfrm>
            <a:off x="3536621" y="42529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394FBFA-7D12-811F-7DCB-7EAD33C88FBC}"/>
              </a:ext>
            </a:extLst>
          </p:cNvPr>
          <p:cNvSpPr/>
          <p:nvPr/>
        </p:nvSpPr>
        <p:spPr>
          <a:xfrm>
            <a:off x="4483491" y="42529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C31FD81-7B96-031B-5510-36C62163EE78}"/>
              </a:ext>
            </a:extLst>
          </p:cNvPr>
          <p:cNvSpPr/>
          <p:nvPr/>
        </p:nvSpPr>
        <p:spPr>
          <a:xfrm>
            <a:off x="5400381" y="42529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1527B8F-1FC0-EBBF-723F-DAD63E651B74}"/>
              </a:ext>
            </a:extLst>
          </p:cNvPr>
          <p:cNvSpPr/>
          <p:nvPr/>
        </p:nvSpPr>
        <p:spPr>
          <a:xfrm>
            <a:off x="6297281" y="42405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5725AAA-17AB-96D8-4B02-30B0F1F3B500}"/>
              </a:ext>
            </a:extLst>
          </p:cNvPr>
          <p:cNvSpPr/>
          <p:nvPr/>
        </p:nvSpPr>
        <p:spPr>
          <a:xfrm>
            <a:off x="7244151" y="42405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F0ADE84-7B57-8EB4-BE2D-57BF182BE4E3}"/>
              </a:ext>
            </a:extLst>
          </p:cNvPr>
          <p:cNvSpPr/>
          <p:nvPr/>
        </p:nvSpPr>
        <p:spPr>
          <a:xfrm>
            <a:off x="8161041" y="42405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137228E-9515-3F8B-4594-08E63FF9CDCE}"/>
              </a:ext>
            </a:extLst>
          </p:cNvPr>
          <p:cNvSpPr/>
          <p:nvPr/>
        </p:nvSpPr>
        <p:spPr>
          <a:xfrm>
            <a:off x="823431" y="51673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7BEC6A2-09A8-519E-B451-A026AB0CFDBA}"/>
              </a:ext>
            </a:extLst>
          </p:cNvPr>
          <p:cNvSpPr/>
          <p:nvPr/>
        </p:nvSpPr>
        <p:spPr>
          <a:xfrm>
            <a:off x="1770301" y="51673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50D4E598-334D-1EBB-957C-72B615D0BA44}"/>
              </a:ext>
            </a:extLst>
          </p:cNvPr>
          <p:cNvSpPr/>
          <p:nvPr/>
        </p:nvSpPr>
        <p:spPr>
          <a:xfrm>
            <a:off x="2687191" y="51673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F57FA5F-51DA-BF5B-7D76-58A7CA5C5139}"/>
              </a:ext>
            </a:extLst>
          </p:cNvPr>
          <p:cNvSpPr/>
          <p:nvPr/>
        </p:nvSpPr>
        <p:spPr>
          <a:xfrm>
            <a:off x="3584091" y="51698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7526FFF-6672-28CF-D0DB-3AA0E05157BC}"/>
              </a:ext>
            </a:extLst>
          </p:cNvPr>
          <p:cNvSpPr/>
          <p:nvPr/>
        </p:nvSpPr>
        <p:spPr>
          <a:xfrm>
            <a:off x="4530961" y="51698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B645136-D423-0E87-69D2-BA2B789FE31A}"/>
              </a:ext>
            </a:extLst>
          </p:cNvPr>
          <p:cNvSpPr/>
          <p:nvPr/>
        </p:nvSpPr>
        <p:spPr>
          <a:xfrm>
            <a:off x="5447851" y="51698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FBB15ED-4C3C-1755-BEB0-25AA5581BB6C}"/>
              </a:ext>
            </a:extLst>
          </p:cNvPr>
          <p:cNvSpPr/>
          <p:nvPr/>
        </p:nvSpPr>
        <p:spPr>
          <a:xfrm>
            <a:off x="6344751" y="51573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EB26E0BD-E696-2668-146C-AC0BDAC9551F}"/>
              </a:ext>
            </a:extLst>
          </p:cNvPr>
          <p:cNvSpPr/>
          <p:nvPr/>
        </p:nvSpPr>
        <p:spPr>
          <a:xfrm>
            <a:off x="7291621" y="51573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7C5E2A7-D407-592D-1EDE-A42AAE1E97D7}"/>
              </a:ext>
            </a:extLst>
          </p:cNvPr>
          <p:cNvSpPr/>
          <p:nvPr/>
        </p:nvSpPr>
        <p:spPr>
          <a:xfrm>
            <a:off x="8208511" y="51573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67FDC50-C182-BA4E-CBCC-BAA16D9922E3}"/>
              </a:ext>
            </a:extLst>
          </p:cNvPr>
          <p:cNvSpPr/>
          <p:nvPr/>
        </p:nvSpPr>
        <p:spPr>
          <a:xfrm>
            <a:off x="825931" y="60692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C25CCBF-2778-6BF3-13F5-24277DA0EA1E}"/>
              </a:ext>
            </a:extLst>
          </p:cNvPr>
          <p:cNvSpPr/>
          <p:nvPr/>
        </p:nvSpPr>
        <p:spPr>
          <a:xfrm>
            <a:off x="1772801" y="60692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E1AD0B29-4224-88EB-6F6F-7D06AF2C5711}"/>
              </a:ext>
            </a:extLst>
          </p:cNvPr>
          <p:cNvSpPr/>
          <p:nvPr/>
        </p:nvSpPr>
        <p:spPr>
          <a:xfrm>
            <a:off x="2689691" y="60692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102251A-44AF-E8DF-BE67-DE4CC18D9E33}"/>
              </a:ext>
            </a:extLst>
          </p:cNvPr>
          <p:cNvSpPr/>
          <p:nvPr/>
        </p:nvSpPr>
        <p:spPr>
          <a:xfrm>
            <a:off x="3586591" y="60717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11920F3-DFA8-9326-557D-C9D65EC3DDEB}"/>
              </a:ext>
            </a:extLst>
          </p:cNvPr>
          <p:cNvSpPr/>
          <p:nvPr/>
        </p:nvSpPr>
        <p:spPr>
          <a:xfrm>
            <a:off x="4533461" y="60717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05820B3A-705B-FCA5-EEAB-C485E9F4B88B}"/>
              </a:ext>
            </a:extLst>
          </p:cNvPr>
          <p:cNvSpPr/>
          <p:nvPr/>
        </p:nvSpPr>
        <p:spPr>
          <a:xfrm>
            <a:off x="5450351" y="60717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A216195-D80F-7711-35C4-750BD5402F10}"/>
              </a:ext>
            </a:extLst>
          </p:cNvPr>
          <p:cNvSpPr/>
          <p:nvPr/>
        </p:nvSpPr>
        <p:spPr>
          <a:xfrm>
            <a:off x="6347251" y="60592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B9E47F19-9609-40A4-4825-DDDB4DB36242}"/>
              </a:ext>
            </a:extLst>
          </p:cNvPr>
          <p:cNvSpPr/>
          <p:nvPr/>
        </p:nvSpPr>
        <p:spPr>
          <a:xfrm>
            <a:off x="7294121" y="60592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BF2390FF-C128-3B7C-9B25-E5CA322B070F}"/>
              </a:ext>
            </a:extLst>
          </p:cNvPr>
          <p:cNvSpPr/>
          <p:nvPr/>
        </p:nvSpPr>
        <p:spPr>
          <a:xfrm>
            <a:off x="8211011" y="60592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a:extLst>
              <a:ext uri="{FF2B5EF4-FFF2-40B4-BE49-F238E27FC236}">
                <a16:creationId xmlns:a16="http://schemas.microsoft.com/office/drawing/2014/main" id="{C80D171F-F16E-8553-AC8C-27E9CF17806C}"/>
              </a:ext>
            </a:extLst>
          </p:cNvPr>
          <p:cNvCxnSpPr/>
          <p:nvPr/>
        </p:nvCxnSpPr>
        <p:spPr>
          <a:xfrm flipH="1">
            <a:off x="0" y="3462520"/>
            <a:ext cx="4660023" cy="16124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F36885B7-945F-B820-9CD4-D448C4FBB78F}"/>
              </a:ext>
            </a:extLst>
          </p:cNvPr>
          <p:cNvCxnSpPr>
            <a:endCxn id="28" idx="0"/>
          </p:cNvCxnSpPr>
          <p:nvPr/>
        </p:nvCxnSpPr>
        <p:spPr>
          <a:xfrm rot="16200000" flipH="1">
            <a:off x="2100376" y="4498544"/>
            <a:ext cx="1022100" cy="315572"/>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B802A468-7105-F6F1-5E59-BCF837DABB0B}"/>
              </a:ext>
            </a:extLst>
          </p:cNvPr>
          <p:cNvCxnSpPr/>
          <p:nvPr/>
        </p:nvCxnSpPr>
        <p:spPr>
          <a:xfrm>
            <a:off x="6488493" y="1437307"/>
            <a:ext cx="975360" cy="83820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02242357-296C-B2A5-EE42-B0241EA15C6C}"/>
              </a:ext>
            </a:extLst>
          </p:cNvPr>
          <p:cNvSpPr/>
          <p:nvPr/>
        </p:nvSpPr>
        <p:spPr>
          <a:xfrm>
            <a:off x="4450620" y="3306094"/>
            <a:ext cx="243800" cy="249074"/>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7BC9C57B-DF7E-EC27-56A6-8E0404D5925C}"/>
              </a:ext>
            </a:extLst>
          </p:cNvPr>
          <p:cNvSpPr/>
          <p:nvPr/>
        </p:nvSpPr>
        <p:spPr>
          <a:xfrm>
            <a:off x="2926080" y="2727960"/>
            <a:ext cx="1381343" cy="13731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60D94B5A-C7E8-2C03-DC04-9513BCB94BC5}"/>
              </a:ext>
            </a:extLst>
          </p:cNvPr>
          <p:cNvSpPr/>
          <p:nvPr/>
        </p:nvSpPr>
        <p:spPr>
          <a:xfrm>
            <a:off x="1356360" y="2148840"/>
            <a:ext cx="2636520" cy="248412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D4FD6F6-C129-0CB0-962E-2B0A7A5F45C9}"/>
              </a:ext>
            </a:extLst>
          </p:cNvPr>
          <p:cNvSpPr/>
          <p:nvPr/>
        </p:nvSpPr>
        <p:spPr>
          <a:xfrm>
            <a:off x="-1630680" y="929640"/>
            <a:ext cx="5029200" cy="49530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AC32BD8-059E-FF75-BCDE-7DBC6731C47C}"/>
              </a:ext>
            </a:extLst>
          </p:cNvPr>
          <p:cNvSpPr/>
          <p:nvPr/>
        </p:nvSpPr>
        <p:spPr>
          <a:xfrm>
            <a:off x="-106680" y="1478280"/>
            <a:ext cx="3794760" cy="393192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5A7D811-1E2F-4F77-C777-3CAB54C43CF5}"/>
              </a:ext>
            </a:extLst>
          </p:cNvPr>
          <p:cNvSpPr/>
          <p:nvPr/>
        </p:nvSpPr>
        <p:spPr>
          <a:xfrm>
            <a:off x="78845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E85E61DF-68D0-869D-7B06-F764B9EEEF98}"/>
              </a:ext>
            </a:extLst>
          </p:cNvPr>
          <p:cNvSpPr/>
          <p:nvPr/>
        </p:nvSpPr>
        <p:spPr>
          <a:xfrm>
            <a:off x="173532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7EFCE640-EB61-C0C7-3E0C-F156E41E6017}"/>
              </a:ext>
            </a:extLst>
          </p:cNvPr>
          <p:cNvSpPr/>
          <p:nvPr/>
        </p:nvSpPr>
        <p:spPr>
          <a:xfrm>
            <a:off x="265221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A7A22A5E-CA34-1835-C42F-66E929DBF343}"/>
              </a:ext>
            </a:extLst>
          </p:cNvPr>
          <p:cNvSpPr/>
          <p:nvPr/>
        </p:nvSpPr>
        <p:spPr>
          <a:xfrm>
            <a:off x="354911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9BB05BFF-C09A-E4F3-ABD6-010C461F3C00}"/>
              </a:ext>
            </a:extLst>
          </p:cNvPr>
          <p:cNvSpPr/>
          <p:nvPr/>
        </p:nvSpPr>
        <p:spPr>
          <a:xfrm>
            <a:off x="449598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B0CA4905-BBD2-155E-599F-5448D5A03879}"/>
              </a:ext>
            </a:extLst>
          </p:cNvPr>
          <p:cNvSpPr/>
          <p:nvPr/>
        </p:nvSpPr>
        <p:spPr>
          <a:xfrm>
            <a:off x="541287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FF9E25D0-B904-0F85-CFF4-6BEA0917F13E}"/>
              </a:ext>
            </a:extLst>
          </p:cNvPr>
          <p:cNvSpPr/>
          <p:nvPr/>
        </p:nvSpPr>
        <p:spPr>
          <a:xfrm>
            <a:off x="630977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80C78576-7562-3ACF-BE42-6582056FB5E3}"/>
              </a:ext>
            </a:extLst>
          </p:cNvPr>
          <p:cNvSpPr/>
          <p:nvPr/>
        </p:nvSpPr>
        <p:spPr>
          <a:xfrm>
            <a:off x="725664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E7D322EA-98B7-383B-0D31-2D19A427F692}"/>
              </a:ext>
            </a:extLst>
          </p:cNvPr>
          <p:cNvSpPr/>
          <p:nvPr/>
        </p:nvSpPr>
        <p:spPr>
          <a:xfrm>
            <a:off x="817353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7C7C18ED-C933-61F3-323A-B30BD27AE8B4}"/>
              </a:ext>
            </a:extLst>
          </p:cNvPr>
          <p:cNvSpPr/>
          <p:nvPr/>
        </p:nvSpPr>
        <p:spPr>
          <a:xfrm>
            <a:off x="775961" y="42504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9019E677-85E6-869A-564C-FDAD264B0F4B}"/>
              </a:ext>
            </a:extLst>
          </p:cNvPr>
          <p:cNvSpPr/>
          <p:nvPr/>
        </p:nvSpPr>
        <p:spPr>
          <a:xfrm>
            <a:off x="1722831" y="42504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0F50A07-F470-C7AE-4CBA-8E5033D7C92F}"/>
              </a:ext>
            </a:extLst>
          </p:cNvPr>
          <p:cNvSpPr/>
          <p:nvPr/>
        </p:nvSpPr>
        <p:spPr>
          <a:xfrm>
            <a:off x="2639721" y="42504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D908E0F6-29CA-6104-27E7-CE1648079522}"/>
              </a:ext>
            </a:extLst>
          </p:cNvPr>
          <p:cNvSpPr/>
          <p:nvPr/>
        </p:nvSpPr>
        <p:spPr>
          <a:xfrm>
            <a:off x="3536621" y="42529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510D50CF-808F-286B-5246-EDD9BB4AF845}"/>
              </a:ext>
            </a:extLst>
          </p:cNvPr>
          <p:cNvSpPr/>
          <p:nvPr/>
        </p:nvSpPr>
        <p:spPr>
          <a:xfrm>
            <a:off x="4483491" y="42529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CF38C107-B23F-4346-E479-B163BD2D89FA}"/>
              </a:ext>
            </a:extLst>
          </p:cNvPr>
          <p:cNvSpPr/>
          <p:nvPr/>
        </p:nvSpPr>
        <p:spPr>
          <a:xfrm>
            <a:off x="5400381" y="42529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2AA25D66-1D3E-081E-6ADD-2860D01A6F39}"/>
              </a:ext>
            </a:extLst>
          </p:cNvPr>
          <p:cNvSpPr/>
          <p:nvPr/>
        </p:nvSpPr>
        <p:spPr>
          <a:xfrm>
            <a:off x="6297281" y="42405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73BAB152-6A1F-5142-7C6C-2341619FF1F3}"/>
              </a:ext>
            </a:extLst>
          </p:cNvPr>
          <p:cNvSpPr/>
          <p:nvPr/>
        </p:nvSpPr>
        <p:spPr>
          <a:xfrm>
            <a:off x="7244151" y="42405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A597A64-4FC5-F5A5-D15F-A3F836D83CC8}"/>
              </a:ext>
            </a:extLst>
          </p:cNvPr>
          <p:cNvSpPr/>
          <p:nvPr/>
        </p:nvSpPr>
        <p:spPr>
          <a:xfrm>
            <a:off x="8161041" y="42405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79008234-A487-291D-1EC2-4413189A9F7B}"/>
              </a:ext>
            </a:extLst>
          </p:cNvPr>
          <p:cNvSpPr/>
          <p:nvPr/>
        </p:nvSpPr>
        <p:spPr>
          <a:xfrm>
            <a:off x="823431" y="51673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04A8417E-A4E5-2C92-039A-DC4F5255B3CF}"/>
              </a:ext>
            </a:extLst>
          </p:cNvPr>
          <p:cNvSpPr/>
          <p:nvPr/>
        </p:nvSpPr>
        <p:spPr>
          <a:xfrm>
            <a:off x="1770301" y="51673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FB88E41E-CB2E-508E-2DD7-C42C83B8911F}"/>
              </a:ext>
            </a:extLst>
          </p:cNvPr>
          <p:cNvSpPr/>
          <p:nvPr/>
        </p:nvSpPr>
        <p:spPr>
          <a:xfrm>
            <a:off x="2687191" y="51673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1E066198-A284-1333-6810-12765F335366}"/>
              </a:ext>
            </a:extLst>
          </p:cNvPr>
          <p:cNvSpPr/>
          <p:nvPr/>
        </p:nvSpPr>
        <p:spPr>
          <a:xfrm>
            <a:off x="3584091" y="51698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5CFFBBD6-BE1D-AD13-E3A1-E0FDAD3AE775}"/>
              </a:ext>
            </a:extLst>
          </p:cNvPr>
          <p:cNvSpPr/>
          <p:nvPr/>
        </p:nvSpPr>
        <p:spPr>
          <a:xfrm>
            <a:off x="4530961" y="51698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A5664D56-8230-6F8B-B374-71760CF04A00}"/>
              </a:ext>
            </a:extLst>
          </p:cNvPr>
          <p:cNvSpPr/>
          <p:nvPr/>
        </p:nvSpPr>
        <p:spPr>
          <a:xfrm>
            <a:off x="5447851" y="51698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A7C57EE3-2B9C-9158-6C2F-1F1A3802CDA3}"/>
              </a:ext>
            </a:extLst>
          </p:cNvPr>
          <p:cNvSpPr/>
          <p:nvPr/>
        </p:nvSpPr>
        <p:spPr>
          <a:xfrm>
            <a:off x="6344751" y="51573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F8113913-29A4-2679-02AA-77D0056143AB}"/>
              </a:ext>
            </a:extLst>
          </p:cNvPr>
          <p:cNvSpPr/>
          <p:nvPr/>
        </p:nvSpPr>
        <p:spPr>
          <a:xfrm>
            <a:off x="7291621" y="51573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61C3C3FC-00D2-422C-9C4B-75B1F956A915}"/>
              </a:ext>
            </a:extLst>
          </p:cNvPr>
          <p:cNvSpPr/>
          <p:nvPr/>
        </p:nvSpPr>
        <p:spPr>
          <a:xfrm>
            <a:off x="8208511" y="51573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1B8B657E-1512-5CC2-0228-BEB12BFA28D9}"/>
              </a:ext>
            </a:extLst>
          </p:cNvPr>
          <p:cNvSpPr/>
          <p:nvPr/>
        </p:nvSpPr>
        <p:spPr>
          <a:xfrm>
            <a:off x="825931" y="60692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7CC99C92-397A-EF92-B25E-79751E64D57F}"/>
              </a:ext>
            </a:extLst>
          </p:cNvPr>
          <p:cNvSpPr/>
          <p:nvPr/>
        </p:nvSpPr>
        <p:spPr>
          <a:xfrm>
            <a:off x="1772801" y="60692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27625EF4-6097-B300-AE1F-11397A4C68BC}"/>
              </a:ext>
            </a:extLst>
          </p:cNvPr>
          <p:cNvSpPr/>
          <p:nvPr/>
        </p:nvSpPr>
        <p:spPr>
          <a:xfrm>
            <a:off x="2689691" y="60692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B97ADE4C-5C78-C898-05CC-F87800E8EE1D}"/>
              </a:ext>
            </a:extLst>
          </p:cNvPr>
          <p:cNvSpPr/>
          <p:nvPr/>
        </p:nvSpPr>
        <p:spPr>
          <a:xfrm>
            <a:off x="3586591" y="60717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19A6F2DC-397A-EF11-3EE9-B46298DA52F5}"/>
              </a:ext>
            </a:extLst>
          </p:cNvPr>
          <p:cNvSpPr/>
          <p:nvPr/>
        </p:nvSpPr>
        <p:spPr>
          <a:xfrm>
            <a:off x="4533461" y="60717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A991A747-9F60-E8BB-561B-BBEFE2153069}"/>
              </a:ext>
            </a:extLst>
          </p:cNvPr>
          <p:cNvSpPr/>
          <p:nvPr/>
        </p:nvSpPr>
        <p:spPr>
          <a:xfrm>
            <a:off x="5450351" y="60717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BAC1451D-5869-14C0-0624-3AFA22007D82}"/>
              </a:ext>
            </a:extLst>
          </p:cNvPr>
          <p:cNvSpPr/>
          <p:nvPr/>
        </p:nvSpPr>
        <p:spPr>
          <a:xfrm>
            <a:off x="6347251" y="60592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63B3BCC7-62A6-3D43-ACDE-BE1F9322CB3F}"/>
              </a:ext>
            </a:extLst>
          </p:cNvPr>
          <p:cNvSpPr/>
          <p:nvPr/>
        </p:nvSpPr>
        <p:spPr>
          <a:xfrm>
            <a:off x="7294121" y="60592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E04BC2C6-18C2-BD5D-7B8B-FB2535BB3D26}"/>
              </a:ext>
            </a:extLst>
          </p:cNvPr>
          <p:cNvSpPr/>
          <p:nvPr/>
        </p:nvSpPr>
        <p:spPr>
          <a:xfrm>
            <a:off x="8211011" y="60592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7D6D5208-D357-C36B-8FD2-313E0DDD85EE}"/>
              </a:ext>
            </a:extLst>
          </p:cNvPr>
          <p:cNvCxnSpPr>
            <a:stCxn id="65" idx="7"/>
          </p:cNvCxnSpPr>
          <p:nvPr/>
        </p:nvCxnSpPr>
        <p:spPr>
          <a:xfrm rot="16200000" flipV="1">
            <a:off x="996360" y="-264840"/>
            <a:ext cx="3374800" cy="390448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2EF721FB-77D0-74E0-C40C-7A2A882B4D8D}"/>
              </a:ext>
            </a:extLst>
          </p:cNvPr>
          <p:cNvCxnSpPr/>
          <p:nvPr/>
        </p:nvCxnSpPr>
        <p:spPr>
          <a:xfrm rot="5400000" flipH="1" flipV="1">
            <a:off x="2849880" y="807720"/>
            <a:ext cx="1036320" cy="97536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12241B9A-827E-0C57-D3BD-E35E8C0A7813}"/>
              </a:ext>
            </a:extLst>
          </p:cNvPr>
          <p:cNvSpPr/>
          <p:nvPr/>
        </p:nvSpPr>
        <p:spPr>
          <a:xfrm>
            <a:off x="-33080" y="0"/>
            <a:ext cx="8670894" cy="6858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 name="Group 102">
            <a:extLst>
              <a:ext uri="{FF2B5EF4-FFF2-40B4-BE49-F238E27FC236}">
                <a16:creationId xmlns:a16="http://schemas.microsoft.com/office/drawing/2014/main" id="{7AA14D7C-5BBD-145C-D525-4F86E7D18A88}"/>
              </a:ext>
            </a:extLst>
          </p:cNvPr>
          <p:cNvGrpSpPr/>
          <p:nvPr/>
        </p:nvGrpSpPr>
        <p:grpSpPr>
          <a:xfrm>
            <a:off x="-106680" y="-2"/>
            <a:ext cx="7995123" cy="6858002"/>
            <a:chOff x="-106680" y="-2"/>
            <a:chExt cx="7995123" cy="6858002"/>
          </a:xfrm>
        </p:grpSpPr>
        <p:cxnSp>
          <p:nvCxnSpPr>
            <p:cNvPr id="104" name="Straight Connector 103">
              <a:extLst>
                <a:ext uri="{FF2B5EF4-FFF2-40B4-BE49-F238E27FC236}">
                  <a16:creationId xmlns:a16="http://schemas.microsoft.com/office/drawing/2014/main" id="{2BF3E771-E488-557C-82FA-E3354F8164B2}"/>
                </a:ext>
              </a:extLst>
            </p:cNvPr>
            <p:cNvCxnSpPr>
              <a:cxnSpLocks/>
            </p:cNvCxnSpPr>
            <p:nvPr/>
          </p:nvCxnSpPr>
          <p:spPr>
            <a:xfrm flipV="1">
              <a:off x="1159329" y="-2"/>
              <a:ext cx="6729114" cy="6858002"/>
            </a:xfrm>
            <a:prstGeom prst="line">
              <a:avLst/>
            </a:prstGeom>
          </p:spPr>
          <p:style>
            <a:lnRef idx="1">
              <a:schemeClr val="accent1"/>
            </a:lnRef>
            <a:fillRef idx="0">
              <a:schemeClr val="accent1"/>
            </a:fillRef>
            <a:effectRef idx="0">
              <a:schemeClr val="accent1"/>
            </a:effectRef>
            <a:fontRef idx="minor">
              <a:schemeClr val="tx1"/>
            </a:fontRef>
          </p:style>
        </p:cxnSp>
        <p:grpSp>
          <p:nvGrpSpPr>
            <p:cNvPr id="105" name="Group 104">
              <a:extLst>
                <a:ext uri="{FF2B5EF4-FFF2-40B4-BE49-F238E27FC236}">
                  <a16:creationId xmlns:a16="http://schemas.microsoft.com/office/drawing/2014/main" id="{DC0706F3-0C1A-FAA0-7213-3B8DD5446906}"/>
                </a:ext>
              </a:extLst>
            </p:cNvPr>
            <p:cNvGrpSpPr/>
            <p:nvPr/>
          </p:nvGrpSpPr>
          <p:grpSpPr>
            <a:xfrm>
              <a:off x="-106680" y="-2"/>
              <a:ext cx="7095309" cy="6858002"/>
              <a:chOff x="-106680" y="-2"/>
              <a:chExt cx="7095309" cy="6858002"/>
            </a:xfrm>
          </p:grpSpPr>
          <p:cxnSp>
            <p:nvCxnSpPr>
              <p:cNvPr id="106" name="Straight Connector 105">
                <a:extLst>
                  <a:ext uri="{FF2B5EF4-FFF2-40B4-BE49-F238E27FC236}">
                    <a16:creationId xmlns:a16="http://schemas.microsoft.com/office/drawing/2014/main" id="{D900F083-BBDB-0EF7-6F2E-243F7DA42B4B}"/>
                  </a:ext>
                </a:extLst>
              </p:cNvPr>
              <p:cNvCxnSpPr>
                <a:cxnSpLocks/>
              </p:cNvCxnSpPr>
              <p:nvPr/>
            </p:nvCxnSpPr>
            <p:spPr>
              <a:xfrm flipV="1">
                <a:off x="-33080" y="-2"/>
                <a:ext cx="6107312" cy="62211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1CB4438D-6C60-2545-8FB9-FF8D1430713B}"/>
                  </a:ext>
                </a:extLst>
              </p:cNvPr>
              <p:cNvCxnSpPr>
                <a:cxnSpLocks/>
              </p:cNvCxnSpPr>
              <p:nvPr/>
            </p:nvCxnSpPr>
            <p:spPr>
              <a:xfrm flipV="1">
                <a:off x="244929" y="0"/>
                <a:ext cx="6743700" cy="6858000"/>
              </a:xfrm>
              <a:prstGeom prst="line">
                <a:avLst/>
              </a:prstGeom>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2D89A939-D249-8093-CF2D-4C6C61BC60CF}"/>
                  </a:ext>
                </a:extLst>
              </p:cNvPr>
              <p:cNvGrpSpPr/>
              <p:nvPr/>
            </p:nvGrpSpPr>
            <p:grpSpPr>
              <a:xfrm>
                <a:off x="-106680" y="0"/>
                <a:ext cx="5266509" cy="5319289"/>
                <a:chOff x="-106680" y="0"/>
                <a:chExt cx="5266509" cy="5319289"/>
              </a:xfrm>
            </p:grpSpPr>
            <p:cxnSp>
              <p:nvCxnSpPr>
                <p:cNvPr id="109" name="Straight Connector 108">
                  <a:extLst>
                    <a:ext uri="{FF2B5EF4-FFF2-40B4-BE49-F238E27FC236}">
                      <a16:creationId xmlns:a16="http://schemas.microsoft.com/office/drawing/2014/main" id="{F0CE4383-409D-3F9A-C198-69F5091A3714}"/>
                    </a:ext>
                  </a:extLst>
                </p:cNvPr>
                <p:cNvCxnSpPr>
                  <a:cxnSpLocks/>
                </p:cNvCxnSpPr>
                <p:nvPr/>
              </p:nvCxnSpPr>
              <p:spPr>
                <a:xfrm flipV="1">
                  <a:off x="-33080" y="0"/>
                  <a:ext cx="4181398" cy="43891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AEA91C66-1BB4-C045-4023-8F589BC21185}"/>
                    </a:ext>
                  </a:extLst>
                </p:cNvPr>
                <p:cNvCxnSpPr>
                  <a:cxnSpLocks/>
                </p:cNvCxnSpPr>
                <p:nvPr/>
              </p:nvCxnSpPr>
              <p:spPr>
                <a:xfrm flipV="1">
                  <a:off x="-14313" y="0"/>
                  <a:ext cx="3312684" cy="333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705518FA-4CE4-E36F-3B44-0F22867731EE}"/>
                    </a:ext>
                  </a:extLst>
                </p:cNvPr>
                <p:cNvCxnSpPr>
                  <a:cxnSpLocks/>
                </p:cNvCxnSpPr>
                <p:nvPr/>
              </p:nvCxnSpPr>
              <p:spPr>
                <a:xfrm flipV="1">
                  <a:off x="-1" y="0"/>
                  <a:ext cx="2351315" cy="2433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38D7ECB9-EFED-1729-A5DD-2ECB83E2A510}"/>
                    </a:ext>
                  </a:extLst>
                </p:cNvPr>
                <p:cNvCxnSpPr>
                  <a:cxnSpLocks/>
                </p:cNvCxnSpPr>
                <p:nvPr/>
              </p:nvCxnSpPr>
              <p:spPr>
                <a:xfrm flipV="1">
                  <a:off x="-106680" y="0"/>
                  <a:ext cx="5266509" cy="53192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D08BE9F-DD43-3547-6F33-341F05BBA86F}"/>
                    </a:ext>
                  </a:extLst>
                </p:cNvPr>
                <p:cNvCxnSpPr>
                  <a:cxnSpLocks/>
                </p:cNvCxnSpPr>
                <p:nvPr/>
              </p:nvCxnSpPr>
              <p:spPr>
                <a:xfrm flipV="1">
                  <a:off x="0" y="0"/>
                  <a:ext cx="1420586" cy="1404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4DC21D80-B3A7-AD69-2622-BCA4233E3235}"/>
                    </a:ext>
                  </a:extLst>
                </p:cNvPr>
                <p:cNvCxnSpPr>
                  <a:cxnSpLocks/>
                </p:cNvCxnSpPr>
                <p:nvPr/>
              </p:nvCxnSpPr>
              <p:spPr>
                <a:xfrm flipV="1">
                  <a:off x="0" y="0"/>
                  <a:ext cx="587829" cy="522514"/>
                </a:xfrm>
                <a:prstGeom prst="line">
                  <a:avLst/>
                </a:prstGeom>
              </p:spPr>
              <p:style>
                <a:lnRef idx="1">
                  <a:schemeClr val="accent1"/>
                </a:lnRef>
                <a:fillRef idx="0">
                  <a:schemeClr val="accent1"/>
                </a:fillRef>
                <a:effectRef idx="0">
                  <a:schemeClr val="accent1"/>
                </a:effectRef>
                <a:fontRef idx="minor">
                  <a:schemeClr val="tx1"/>
                </a:fontRef>
              </p:style>
            </p:cxnSp>
          </p:grpSp>
        </p:grpSp>
      </p:grpSp>
      <p:sp>
        <p:nvSpPr>
          <p:cNvPr id="121" name="Rectangle 120">
            <a:extLst>
              <a:ext uri="{FF2B5EF4-FFF2-40B4-BE49-F238E27FC236}">
                <a16:creationId xmlns:a16="http://schemas.microsoft.com/office/drawing/2014/main" id="{F6DD51E2-8693-379A-4225-CBEFBA8F6FEE}"/>
              </a:ext>
            </a:extLst>
          </p:cNvPr>
          <p:cNvSpPr/>
          <p:nvPr/>
        </p:nvSpPr>
        <p:spPr>
          <a:xfrm>
            <a:off x="-1830638" y="5439"/>
            <a:ext cx="1802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A0FAFE09-6F0D-4009-B84B-1890A679D89F}"/>
              </a:ext>
            </a:extLst>
          </p:cNvPr>
          <p:cNvSpPr/>
          <p:nvPr/>
        </p:nvSpPr>
        <p:spPr>
          <a:xfrm>
            <a:off x="8659471" y="5439"/>
            <a:ext cx="1802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0BEFFA7A-3959-8502-1E37-D3F1A32797BE}"/>
              </a:ext>
            </a:extLst>
          </p:cNvPr>
          <p:cNvSpPr/>
          <p:nvPr/>
        </p:nvSpPr>
        <p:spPr>
          <a:xfrm>
            <a:off x="-27641" y="5439"/>
            <a:ext cx="8670894" cy="6858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60192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Oval 48"/>
          <p:cNvSpPr/>
          <p:nvPr/>
        </p:nvSpPr>
        <p:spPr>
          <a:xfrm>
            <a:off x="4450620" y="3306094"/>
            <a:ext cx="243800" cy="249074"/>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215641" y="3048000"/>
            <a:ext cx="792480" cy="7620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2087880" y="2834640"/>
            <a:ext cx="1280160" cy="123444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487680" y="2042160"/>
            <a:ext cx="2606040" cy="26670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975360" y="2651760"/>
            <a:ext cx="1706880" cy="173736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1722120" y="-60960"/>
            <a:ext cx="10866120" cy="3413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78845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73532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65221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54911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49598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287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0977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25664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17353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75961" y="42504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722831" y="42504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639721" y="42504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3536621" y="42529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4483491" y="42529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5400381" y="42529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6297281" y="42405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7244151" y="42405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8161041" y="42405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823431" y="51673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770301" y="51673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2687191" y="51673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3584091" y="51698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530961" y="51698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5447851" y="51698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344751" y="51573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7291621" y="51573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8208511" y="51573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825931" y="60692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772801" y="60692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2689691" y="60692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3586591" y="60717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4533461" y="60717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5450351" y="60717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6347251" y="60592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7294121" y="60592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8211011" y="60592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a:stCxn id="5" idx="7"/>
          </p:cNvCxnSpPr>
          <p:nvPr/>
        </p:nvCxnSpPr>
        <p:spPr>
          <a:xfrm rot="5400000" flipH="1" flipV="1">
            <a:off x="884203" y="-135615"/>
            <a:ext cx="3552182" cy="3463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15240" y="-262310"/>
            <a:ext cx="3586190" cy="356939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5400000" flipH="1" flipV="1">
            <a:off x="-18754" y="-735500"/>
            <a:ext cx="3187405" cy="3149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5400000" flipH="1" flipV="1">
            <a:off x="1811344" y="-316245"/>
            <a:ext cx="3755051" cy="371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5400000" flipH="1" flipV="1">
            <a:off x="-690812" y="-957854"/>
            <a:ext cx="3187405" cy="3149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5400000" flipH="1" flipV="1">
            <a:off x="-1272930" y="-1315119"/>
            <a:ext cx="3187405" cy="3149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5400000" flipH="1" flipV="1">
            <a:off x="2695265" y="-270525"/>
            <a:ext cx="3755051" cy="371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5400000" flipH="1" flipV="1">
            <a:off x="3670626" y="-301005"/>
            <a:ext cx="3755051" cy="371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5400000" flipH="1" flipV="1">
            <a:off x="4493587" y="-270525"/>
            <a:ext cx="3755051" cy="371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0" y="3462520"/>
            <a:ext cx="4660023" cy="16124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endCxn id="28" idx="0"/>
          </p:cNvCxnSpPr>
          <p:nvPr/>
        </p:nvCxnSpPr>
        <p:spPr>
          <a:xfrm rot="16200000" flipH="1">
            <a:off x="2100376" y="4498544"/>
            <a:ext cx="1022100" cy="315572"/>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6488493" y="1437307"/>
            <a:ext cx="975360" cy="83820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Rectangle 2"/>
          <p:cNvSpPr>
            <a:spLocks noGrp="1" noChangeArrowheads="1"/>
          </p:cNvSpPr>
          <p:nvPr>
            <p:ph type="title"/>
          </p:nvPr>
        </p:nvSpPr>
        <p:spPr/>
        <p:txBody>
          <a:bodyPr/>
          <a:lstStyle/>
          <a:p>
            <a:pPr eaLnBrk="1" hangingPunct="1"/>
            <a:r>
              <a:rPr lang="en-US" dirty="0"/>
              <a:t>Question 223.14.1</a:t>
            </a:r>
          </a:p>
        </p:txBody>
      </p:sp>
      <p:sp>
        <p:nvSpPr>
          <p:cNvPr id="158724" name="Rectangle 3"/>
          <p:cNvSpPr>
            <a:spLocks noGrp="1" noChangeArrowheads="1"/>
          </p:cNvSpPr>
          <p:nvPr>
            <p:ph idx="1"/>
          </p:nvPr>
        </p:nvSpPr>
        <p:spPr>
          <a:xfrm>
            <a:off x="457200" y="1600200"/>
            <a:ext cx="3765884" cy="4525963"/>
          </a:xfrm>
        </p:spPr>
        <p:txBody>
          <a:bodyPr>
            <a:normAutofit lnSpcReduction="10000"/>
          </a:bodyPr>
          <a:lstStyle/>
          <a:p>
            <a:pPr marL="609600" indent="-609600" eaLnBrk="1" hangingPunct="1">
              <a:buFontTx/>
              <a:buNone/>
            </a:pPr>
            <a:r>
              <a:rPr lang="en-US" dirty="0"/>
              <a:t>To the left is a photo of several light beams. Is the light traveling </a:t>
            </a:r>
          </a:p>
          <a:p>
            <a:pPr marL="609600" indent="-609600" eaLnBrk="1" hangingPunct="1">
              <a:buFontTx/>
              <a:buAutoNum type="alphaLcParenR"/>
            </a:pPr>
            <a:r>
              <a:rPr lang="en-US" dirty="0"/>
              <a:t>from the right to the left </a:t>
            </a:r>
          </a:p>
          <a:p>
            <a:pPr marL="609600" indent="-609600" eaLnBrk="1" hangingPunct="1">
              <a:buFontTx/>
              <a:buAutoNum type="alphaLcParenR"/>
            </a:pPr>
            <a:r>
              <a:rPr lang="en-US" dirty="0"/>
              <a:t>From the left to the right</a:t>
            </a:r>
          </a:p>
          <a:p>
            <a:pPr marL="609600" indent="-609600" eaLnBrk="1" hangingPunct="1">
              <a:buFontTx/>
              <a:buAutoNum type="alphaLcParenR"/>
            </a:pPr>
            <a:r>
              <a:rPr lang="en-US" dirty="0"/>
              <a:t>Can’t tell</a:t>
            </a:r>
          </a:p>
        </p:txBody>
      </p:sp>
      <p:sp>
        <p:nvSpPr>
          <p:cNvPr id="158722" name="Slide Number Placeholder 5"/>
          <p:cNvSpPr>
            <a:spLocks noGrp="1"/>
          </p:cNvSpPr>
          <p:nvPr>
            <p:ph type="sldNum" sz="quarter" idx="12"/>
          </p:nvPr>
        </p:nvSpPr>
        <p:spPr>
          <a:noFill/>
        </p:spPr>
        <p:txBody>
          <a:bodyPr/>
          <a:lstStyle/>
          <a:p>
            <a:fld id="{E74A1BC4-A70A-4755-A00C-15453D17F982}" type="slidenum">
              <a:rPr lang="en-US" smtClean="0"/>
              <a:pPr/>
              <a:t>24</a:t>
            </a:fld>
            <a:endParaRPr lang="en-US"/>
          </a:p>
        </p:txBody>
      </p:sp>
      <p:pic>
        <p:nvPicPr>
          <p:cNvPr id="508723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759" t="21445" r="12709" b="15218"/>
          <a:stretch/>
        </p:blipFill>
        <p:spPr bwMode="auto">
          <a:xfrm>
            <a:off x="4268242" y="1708484"/>
            <a:ext cx="4917790" cy="323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DCIM\100CASIO\CIMG0136.JPG"/>
          <p:cNvPicPr>
            <a:picLocks noChangeAspect="1" noChangeArrowheads="1"/>
          </p:cNvPicPr>
          <p:nvPr/>
        </p:nvPicPr>
        <p:blipFill>
          <a:blip r:embed="rId2" cstate="print"/>
          <a:srcRect l="20833" t="31111" r="8333" b="23333"/>
          <a:stretch>
            <a:fillRect/>
          </a:stretch>
        </p:blipFill>
        <p:spPr bwMode="auto">
          <a:xfrm>
            <a:off x="-1" y="1315606"/>
            <a:ext cx="9144001" cy="4410636"/>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2"/>
          <p:cNvPicPr>
            <a:picLocks noChangeAspect="1" noChangeArrowheads="1"/>
          </p:cNvPicPr>
          <p:nvPr/>
        </p:nvPicPr>
        <p:blipFill>
          <a:blip r:embed="rId2" cstate="print"/>
          <a:srcRect/>
          <a:stretch>
            <a:fillRect/>
          </a:stretch>
        </p:blipFill>
        <p:spPr bwMode="auto">
          <a:xfrm>
            <a:off x="2700338" y="576263"/>
            <a:ext cx="3743325" cy="5705475"/>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1" name="Rectangle 2"/>
          <p:cNvSpPr>
            <a:spLocks noGrp="1" noChangeArrowheads="1"/>
          </p:cNvSpPr>
          <p:nvPr>
            <p:ph type="title"/>
          </p:nvPr>
        </p:nvSpPr>
        <p:spPr/>
        <p:txBody>
          <a:bodyPr/>
          <a:lstStyle/>
          <a:p>
            <a:pPr eaLnBrk="1" hangingPunct="1"/>
            <a:r>
              <a:rPr lang="en-US" dirty="0"/>
              <a:t>Question 233.14.2</a:t>
            </a:r>
          </a:p>
        </p:txBody>
      </p:sp>
      <p:sp>
        <p:nvSpPr>
          <p:cNvPr id="160772" name="Rectangle 3"/>
          <p:cNvSpPr>
            <a:spLocks noGrp="1" noChangeArrowheads="1"/>
          </p:cNvSpPr>
          <p:nvPr>
            <p:ph idx="1"/>
          </p:nvPr>
        </p:nvSpPr>
        <p:spPr/>
        <p:txBody>
          <a:bodyPr/>
          <a:lstStyle/>
          <a:p>
            <a:pPr marL="609600" indent="-609600" eaLnBrk="1" hangingPunct="1">
              <a:buFontTx/>
              <a:buNone/>
            </a:pPr>
            <a:r>
              <a:rPr lang="en-US" dirty="0"/>
              <a:t>Suppose we have a material with an index of refraction of 2. What is the speed of the light in this material?</a:t>
            </a:r>
          </a:p>
          <a:p>
            <a:pPr marL="609600" indent="-609600" eaLnBrk="1" hangingPunct="1">
              <a:buFontTx/>
              <a:buAutoNum type="alphaLcParenR"/>
            </a:pPr>
            <a:r>
              <a:rPr lang="en-US" dirty="0"/>
              <a:t>c/2</a:t>
            </a:r>
          </a:p>
          <a:p>
            <a:pPr marL="609600" indent="-609600" eaLnBrk="1" hangingPunct="1">
              <a:buFontTx/>
              <a:buAutoNum type="alphaLcParenR"/>
            </a:pPr>
            <a:r>
              <a:rPr lang="en-US" dirty="0"/>
              <a:t>c/4</a:t>
            </a:r>
          </a:p>
          <a:p>
            <a:pPr marL="609600" indent="-609600" eaLnBrk="1" hangingPunct="1">
              <a:buFontTx/>
              <a:buAutoNum type="alphaLcParenR"/>
            </a:pPr>
            <a:r>
              <a:rPr lang="en-US" dirty="0"/>
              <a:t>2c</a:t>
            </a:r>
          </a:p>
          <a:p>
            <a:pPr marL="609600" indent="-609600" eaLnBrk="1" hangingPunct="1">
              <a:buFontTx/>
              <a:buAutoNum type="alphaLcParenR"/>
            </a:pPr>
            <a:r>
              <a:rPr lang="en-US" dirty="0"/>
              <a:t>4c</a:t>
            </a:r>
          </a:p>
          <a:p>
            <a:pPr marL="609600" indent="-609600" eaLnBrk="1" hangingPunct="1">
              <a:buFontTx/>
              <a:buAutoNum type="alphaLcParenR"/>
            </a:pPr>
            <a:r>
              <a:rPr lang="en-US" dirty="0"/>
              <a:t>Can’t tell</a:t>
            </a:r>
          </a:p>
        </p:txBody>
      </p:sp>
      <p:sp>
        <p:nvSpPr>
          <p:cNvPr id="160770" name="Slide Number Placeholder 5"/>
          <p:cNvSpPr>
            <a:spLocks noGrp="1"/>
          </p:cNvSpPr>
          <p:nvPr>
            <p:ph type="sldNum" sz="quarter" idx="12"/>
          </p:nvPr>
        </p:nvSpPr>
        <p:spPr>
          <a:noFill/>
        </p:spPr>
        <p:txBody>
          <a:bodyPr/>
          <a:lstStyle/>
          <a:p>
            <a:fld id="{5342DFDB-822F-490D-AC56-0E2BEEBF2788}" type="slidenum">
              <a:rPr lang="en-US" smtClean="0"/>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Number Placeholder 3"/>
          <p:cNvSpPr>
            <a:spLocks noGrp="1"/>
          </p:cNvSpPr>
          <p:nvPr>
            <p:ph type="sldNum" sz="quarter" idx="12"/>
          </p:nvPr>
        </p:nvSpPr>
        <p:spPr>
          <a:noFill/>
        </p:spPr>
        <p:txBody>
          <a:bodyPr/>
          <a:lstStyle/>
          <a:p>
            <a:fld id="{04063BAA-D2D7-4D39-A1AC-EB3C8385D73A}" type="slidenum">
              <a:rPr lang="en-US" smtClean="0"/>
              <a:pPr/>
              <a:t>28</a:t>
            </a:fld>
            <a:endParaRPr lang="en-US"/>
          </a:p>
        </p:txBody>
      </p:sp>
      <p:sp>
        <p:nvSpPr>
          <p:cNvPr id="161795" name="Text Box 3"/>
          <p:cNvSpPr txBox="1">
            <a:spLocks noChangeArrowheads="1"/>
          </p:cNvSpPr>
          <p:nvPr/>
        </p:nvSpPr>
        <p:spPr bwMode="auto">
          <a:xfrm>
            <a:off x="762000" y="1295400"/>
            <a:ext cx="7620000" cy="4278094"/>
          </a:xfrm>
          <a:prstGeom prst="rect">
            <a:avLst/>
          </a:prstGeom>
          <a:noFill/>
          <a:ln w="9525">
            <a:noFill/>
            <a:miter lim="800000"/>
            <a:headEnd/>
            <a:tailEnd/>
          </a:ln>
        </p:spPr>
        <p:txBody>
          <a:bodyPr>
            <a:spAutoFit/>
          </a:bodyPr>
          <a:lstStyle/>
          <a:p>
            <a:pPr marL="342900" indent="-342900">
              <a:spcBef>
                <a:spcPct val="50000"/>
              </a:spcBef>
            </a:pPr>
            <a:r>
              <a:rPr lang="en-US" sz="3200" dirty="0">
                <a:solidFill>
                  <a:srgbClr val="000000"/>
                </a:solidFill>
                <a:latin typeface="Times New Roman" pitchFamily="18" charset="0"/>
                <a:cs typeface="Times New Roman" pitchFamily="18" charset="0"/>
              </a:rPr>
              <a:t>Light passes from a material with index of refraction 1.3 into one with index of refraction 1.2. Compared to the incident ray, the refracted ray </a:t>
            </a:r>
          </a:p>
          <a:p>
            <a:pPr marL="342900" indent="-342900">
              <a:spcBef>
                <a:spcPct val="50000"/>
              </a:spcBef>
              <a:buFontTx/>
              <a:buAutoNum type="alphaLcParenR"/>
            </a:pPr>
            <a:r>
              <a:rPr lang="en-US" sz="3200" dirty="0">
                <a:solidFill>
                  <a:srgbClr val="000000"/>
                </a:solidFill>
                <a:latin typeface="Times New Roman" pitchFamily="18" charset="0"/>
                <a:cs typeface="Times New Roman" pitchFamily="18" charset="0"/>
              </a:rPr>
              <a:t>bends toward the normal </a:t>
            </a:r>
          </a:p>
          <a:p>
            <a:pPr marL="342900" indent="-342900">
              <a:spcBef>
                <a:spcPct val="50000"/>
              </a:spcBef>
              <a:buFontTx/>
              <a:buAutoNum type="alphaLcParenR"/>
            </a:pPr>
            <a:r>
              <a:rPr lang="en-US" sz="3200" dirty="0">
                <a:solidFill>
                  <a:srgbClr val="000000"/>
                </a:solidFill>
                <a:latin typeface="Times New Roman" pitchFamily="18" charset="0"/>
                <a:cs typeface="Times New Roman" pitchFamily="18" charset="0"/>
              </a:rPr>
              <a:t>is </a:t>
            </a:r>
            <a:r>
              <a:rPr lang="en-US" sz="3200" dirty="0" err="1">
                <a:solidFill>
                  <a:srgbClr val="000000"/>
                </a:solidFill>
                <a:latin typeface="Times New Roman" pitchFamily="18" charset="0"/>
                <a:cs typeface="Times New Roman" pitchFamily="18" charset="0"/>
              </a:rPr>
              <a:t>undeflected</a:t>
            </a:r>
            <a:r>
              <a:rPr lang="en-US" sz="3200" dirty="0">
                <a:solidFill>
                  <a:srgbClr val="000000"/>
                </a:solidFill>
                <a:latin typeface="Times New Roman" pitchFamily="18" charset="0"/>
                <a:cs typeface="Times New Roman" pitchFamily="18" charset="0"/>
              </a:rPr>
              <a:t> </a:t>
            </a:r>
          </a:p>
          <a:p>
            <a:pPr marL="342900" indent="-342900">
              <a:spcBef>
                <a:spcPct val="50000"/>
              </a:spcBef>
              <a:buFontTx/>
              <a:buAutoNum type="alphaLcParenR"/>
            </a:pPr>
            <a:r>
              <a:rPr lang="en-US" sz="3200" dirty="0">
                <a:solidFill>
                  <a:srgbClr val="000000"/>
                </a:solidFill>
                <a:latin typeface="Times New Roman" pitchFamily="18" charset="0"/>
                <a:cs typeface="Times New Roman" pitchFamily="18" charset="0"/>
              </a:rPr>
              <a:t>bends away from the normal</a:t>
            </a:r>
          </a:p>
        </p:txBody>
      </p:sp>
      <p:sp>
        <p:nvSpPr>
          <p:cNvPr id="161796" name="Line 4"/>
          <p:cNvSpPr>
            <a:spLocks noChangeShapeType="1"/>
          </p:cNvSpPr>
          <p:nvPr/>
        </p:nvSpPr>
        <p:spPr bwMode="auto">
          <a:xfrm>
            <a:off x="2743200" y="990600"/>
            <a:ext cx="3733800" cy="0"/>
          </a:xfrm>
          <a:prstGeom prst="line">
            <a:avLst/>
          </a:prstGeom>
          <a:noFill/>
          <a:ln w="9525">
            <a:solidFill>
              <a:schemeClr val="tx1"/>
            </a:solidFill>
            <a:round/>
            <a:headEnd/>
            <a:tailEnd/>
          </a:ln>
        </p:spPr>
        <p:txBody>
          <a:bodyPr/>
          <a:lstStyle/>
          <a:p>
            <a:endParaRPr lang="en-US"/>
          </a:p>
        </p:txBody>
      </p:sp>
      <p:sp>
        <p:nvSpPr>
          <p:cNvPr id="161797" name="Rectangle 5"/>
          <p:cNvSpPr>
            <a:spLocks noChangeArrowheads="1"/>
          </p:cNvSpPr>
          <p:nvPr/>
        </p:nvSpPr>
        <p:spPr bwMode="auto">
          <a:xfrm>
            <a:off x="1600200" y="0"/>
            <a:ext cx="6477000" cy="1143000"/>
          </a:xfrm>
          <a:prstGeom prst="rect">
            <a:avLst/>
          </a:prstGeom>
          <a:noFill/>
          <a:ln w="9525">
            <a:noFill/>
            <a:miter lim="800000"/>
            <a:headEnd/>
            <a:tailEnd/>
          </a:ln>
        </p:spPr>
        <p:txBody>
          <a:bodyPr anchor="ctr"/>
          <a:lstStyle/>
          <a:p>
            <a:pPr algn="ctr"/>
            <a:r>
              <a:rPr lang="en-US" sz="3600" dirty="0">
                <a:solidFill>
                  <a:schemeClr val="tx2"/>
                </a:solidFill>
              </a:rPr>
              <a:t>Question 223.14.3</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9528" y="3372787"/>
            <a:ext cx="7045377" cy="3485213"/>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p:nvCxnSpPr>
        <p:spPr>
          <a:xfrm>
            <a:off x="1754081" y="1347495"/>
            <a:ext cx="2374448" cy="20402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flipV="1">
            <a:off x="4169996" y="1364983"/>
            <a:ext cx="2374448" cy="20402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rot="5400000">
            <a:off x="1738050" y="3193714"/>
            <a:ext cx="4796852" cy="5834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095984" y="3355492"/>
            <a:ext cx="96694" cy="89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329559" y="2397928"/>
            <a:ext cx="383438" cy="369332"/>
          </a:xfrm>
          <a:prstGeom prst="rect">
            <a:avLst/>
          </a:prstGeom>
          <a:noFill/>
        </p:spPr>
        <p:txBody>
          <a:bodyPr wrap="none" rtlCol="0">
            <a:spAutoFit/>
          </a:bodyPr>
          <a:lstStyle/>
          <a:p>
            <a:r>
              <a:rPr lang="en-US" dirty="0">
                <a:sym typeface="Symbol"/>
              </a:rPr>
              <a:t></a:t>
            </a:r>
            <a:r>
              <a:rPr lang="en-US" baseline="-25000" dirty="0">
                <a:sym typeface="Symbol"/>
              </a:rPr>
              <a:t>3</a:t>
            </a:r>
            <a:endParaRPr lang="en-US" baseline="-25000" dirty="0"/>
          </a:p>
        </p:txBody>
      </p:sp>
      <p:sp>
        <p:nvSpPr>
          <p:cNvPr id="13" name="TextBox 12"/>
          <p:cNvSpPr txBox="1"/>
          <p:nvPr/>
        </p:nvSpPr>
        <p:spPr>
          <a:xfrm>
            <a:off x="3636014" y="2388834"/>
            <a:ext cx="383438" cy="369332"/>
          </a:xfrm>
          <a:prstGeom prst="rect">
            <a:avLst/>
          </a:prstGeom>
          <a:noFill/>
        </p:spPr>
        <p:txBody>
          <a:bodyPr wrap="none" rtlCol="0">
            <a:spAutoFit/>
          </a:bodyPr>
          <a:lstStyle/>
          <a:p>
            <a:r>
              <a:rPr lang="en-US" dirty="0">
                <a:sym typeface="Symbol"/>
              </a:rPr>
              <a:t></a:t>
            </a:r>
            <a:r>
              <a:rPr lang="en-US" baseline="-25000" dirty="0">
                <a:sym typeface="Symbol"/>
              </a:rPr>
              <a:t>1</a:t>
            </a:r>
            <a:endParaRPr lang="en-US" baseline="-25000" dirty="0"/>
          </a:p>
        </p:txBody>
      </p:sp>
      <p:cxnSp>
        <p:nvCxnSpPr>
          <p:cNvPr id="28" name="Straight Connector 27"/>
          <p:cNvCxnSpPr/>
          <p:nvPr/>
        </p:nvCxnSpPr>
        <p:spPr>
          <a:xfrm rot="16200000" flipH="1">
            <a:off x="3524494" y="4034158"/>
            <a:ext cx="2577429" cy="12864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158072" y="4177860"/>
            <a:ext cx="383438" cy="369332"/>
          </a:xfrm>
          <a:prstGeom prst="rect">
            <a:avLst/>
          </a:prstGeom>
          <a:noFill/>
        </p:spPr>
        <p:txBody>
          <a:bodyPr wrap="none" rtlCol="0">
            <a:spAutoFit/>
          </a:bodyPr>
          <a:lstStyle/>
          <a:p>
            <a:r>
              <a:rPr lang="en-US" dirty="0">
                <a:sym typeface="Symbol"/>
              </a:rPr>
              <a:t></a:t>
            </a:r>
            <a:r>
              <a:rPr lang="en-US" baseline="-25000" dirty="0">
                <a:sym typeface="Symbol"/>
              </a:rPr>
              <a:t>2</a:t>
            </a:r>
            <a:endParaRPr lang="en-US" baseline="-25000" dirty="0"/>
          </a:p>
        </p:txBody>
      </p:sp>
      <p:sp>
        <p:nvSpPr>
          <p:cNvPr id="54" name="Isosceles Triangle 53"/>
          <p:cNvSpPr/>
          <p:nvPr/>
        </p:nvSpPr>
        <p:spPr>
          <a:xfrm rot="8123550">
            <a:off x="2485743" y="1952342"/>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Isosceles Triangle 54"/>
          <p:cNvSpPr/>
          <p:nvPr/>
        </p:nvSpPr>
        <p:spPr>
          <a:xfrm rot="2912541">
            <a:off x="5439364" y="2104436"/>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Isosceles Triangle 55"/>
          <p:cNvSpPr/>
          <p:nvPr/>
        </p:nvSpPr>
        <p:spPr>
          <a:xfrm rot="9010627">
            <a:off x="4835093" y="4835093"/>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762000" y="2819400"/>
            <a:ext cx="685800" cy="523220"/>
          </a:xfrm>
          <a:prstGeom prst="rect">
            <a:avLst/>
          </a:prstGeom>
          <a:noFill/>
        </p:spPr>
        <p:txBody>
          <a:bodyPr wrap="square" rtlCol="0">
            <a:spAutoFit/>
          </a:bodyPr>
          <a:lstStyle/>
          <a:p>
            <a:r>
              <a:rPr lang="en-US" sz="2800" dirty="0"/>
              <a:t>Air</a:t>
            </a:r>
          </a:p>
        </p:txBody>
      </p:sp>
      <p:sp>
        <p:nvSpPr>
          <p:cNvPr id="58" name="TextBox 57"/>
          <p:cNvSpPr txBox="1"/>
          <p:nvPr/>
        </p:nvSpPr>
        <p:spPr>
          <a:xfrm>
            <a:off x="762000" y="3352800"/>
            <a:ext cx="1066800" cy="523220"/>
          </a:xfrm>
          <a:prstGeom prst="rect">
            <a:avLst/>
          </a:prstGeom>
          <a:noFill/>
        </p:spPr>
        <p:txBody>
          <a:bodyPr wrap="square" rtlCol="0">
            <a:spAutoFit/>
          </a:bodyPr>
          <a:lstStyle/>
          <a:p>
            <a:r>
              <a:rPr lang="en-US" sz="2800" dirty="0"/>
              <a:t>Glass</a:t>
            </a:r>
          </a:p>
        </p:txBody>
      </p:sp>
      <p:sp>
        <p:nvSpPr>
          <p:cNvPr id="59" name="TextBox 58"/>
          <p:cNvSpPr txBox="1"/>
          <p:nvPr/>
        </p:nvSpPr>
        <p:spPr>
          <a:xfrm>
            <a:off x="1143000" y="800100"/>
            <a:ext cx="1974836" cy="523220"/>
          </a:xfrm>
          <a:prstGeom prst="rect">
            <a:avLst/>
          </a:prstGeom>
          <a:noFill/>
        </p:spPr>
        <p:txBody>
          <a:bodyPr wrap="none" rtlCol="0">
            <a:spAutoFit/>
          </a:bodyPr>
          <a:lstStyle/>
          <a:p>
            <a:r>
              <a:rPr lang="en-US" sz="2800" dirty="0"/>
              <a:t>Incident Ray</a:t>
            </a:r>
          </a:p>
        </p:txBody>
      </p:sp>
      <p:sp>
        <p:nvSpPr>
          <p:cNvPr id="60" name="TextBox 59"/>
          <p:cNvSpPr txBox="1"/>
          <p:nvPr/>
        </p:nvSpPr>
        <p:spPr>
          <a:xfrm>
            <a:off x="5715000" y="800100"/>
            <a:ext cx="2157257" cy="523220"/>
          </a:xfrm>
          <a:prstGeom prst="rect">
            <a:avLst/>
          </a:prstGeom>
          <a:noFill/>
        </p:spPr>
        <p:txBody>
          <a:bodyPr wrap="none" rtlCol="0">
            <a:spAutoFit/>
          </a:bodyPr>
          <a:lstStyle/>
          <a:p>
            <a:r>
              <a:rPr lang="en-US" sz="2800" dirty="0"/>
              <a:t>Reflected Ray</a:t>
            </a:r>
          </a:p>
        </p:txBody>
      </p:sp>
      <p:sp>
        <p:nvSpPr>
          <p:cNvPr id="61" name="TextBox 60"/>
          <p:cNvSpPr txBox="1"/>
          <p:nvPr/>
        </p:nvSpPr>
        <p:spPr>
          <a:xfrm>
            <a:off x="5029200" y="6019800"/>
            <a:ext cx="2527936" cy="523220"/>
          </a:xfrm>
          <a:prstGeom prst="rect">
            <a:avLst/>
          </a:prstGeom>
          <a:noFill/>
        </p:spPr>
        <p:txBody>
          <a:bodyPr wrap="none" rtlCol="0">
            <a:spAutoFit/>
          </a:bodyPr>
          <a:lstStyle/>
          <a:p>
            <a:r>
              <a:rPr lang="en-US" sz="2800" dirty="0"/>
              <a:t>Transmitted Ray</a:t>
            </a:r>
          </a:p>
        </p:txBody>
      </p:sp>
      <p:sp>
        <p:nvSpPr>
          <p:cNvPr id="19" name="TextBox 18"/>
          <p:cNvSpPr txBox="1"/>
          <p:nvPr/>
        </p:nvSpPr>
        <p:spPr>
          <a:xfrm>
            <a:off x="5711952" y="2895600"/>
            <a:ext cx="914400" cy="523220"/>
          </a:xfrm>
          <a:prstGeom prst="rect">
            <a:avLst/>
          </a:prstGeom>
          <a:noFill/>
        </p:spPr>
        <p:txBody>
          <a:bodyPr wrap="square" rtlCol="0">
            <a:spAutoFit/>
          </a:bodyPr>
          <a:lstStyle/>
          <a:p>
            <a:r>
              <a:rPr lang="en-US" sz="2800" dirty="0"/>
              <a:t>Fast</a:t>
            </a:r>
          </a:p>
        </p:txBody>
      </p:sp>
      <p:sp>
        <p:nvSpPr>
          <p:cNvPr id="20" name="TextBox 19"/>
          <p:cNvSpPr txBox="1"/>
          <p:nvPr/>
        </p:nvSpPr>
        <p:spPr>
          <a:xfrm>
            <a:off x="5635752" y="3429000"/>
            <a:ext cx="1066800" cy="523220"/>
          </a:xfrm>
          <a:prstGeom prst="rect">
            <a:avLst/>
          </a:prstGeom>
          <a:noFill/>
        </p:spPr>
        <p:txBody>
          <a:bodyPr wrap="square" rtlCol="0">
            <a:spAutoFit/>
          </a:bodyPr>
          <a:lstStyle/>
          <a:p>
            <a:r>
              <a:rPr lang="en-US" sz="2800" dirty="0"/>
              <a:t>Slow</a:t>
            </a:r>
          </a:p>
        </p:txBody>
      </p:sp>
      <p:sp>
        <p:nvSpPr>
          <p:cNvPr id="21" name="Rectangle 20"/>
          <p:cNvSpPr/>
          <p:nvPr/>
        </p:nvSpPr>
        <p:spPr>
          <a:xfrm>
            <a:off x="6778752" y="3505200"/>
            <a:ext cx="1086901" cy="369332"/>
          </a:xfrm>
          <a:prstGeom prst="rect">
            <a:avLst/>
          </a:prstGeom>
        </p:spPr>
        <p:txBody>
          <a:bodyPr wrap="none">
            <a:spAutoFit/>
          </a:bodyPr>
          <a:lstStyle/>
          <a:p>
            <a:r>
              <a:rPr lang="en-US" dirty="0"/>
              <a:t>n</a:t>
            </a:r>
            <a:r>
              <a:rPr lang="en-US" baseline="-25000" dirty="0"/>
              <a:t>2</a:t>
            </a:r>
            <a:r>
              <a:rPr lang="en-US" dirty="0"/>
              <a:t> (Large)</a:t>
            </a:r>
          </a:p>
        </p:txBody>
      </p:sp>
      <p:sp>
        <p:nvSpPr>
          <p:cNvPr id="22" name="Rectangle 21"/>
          <p:cNvSpPr/>
          <p:nvPr/>
        </p:nvSpPr>
        <p:spPr>
          <a:xfrm>
            <a:off x="6778752" y="2971800"/>
            <a:ext cx="1085554" cy="369332"/>
          </a:xfrm>
          <a:prstGeom prst="rect">
            <a:avLst/>
          </a:prstGeom>
        </p:spPr>
        <p:txBody>
          <a:bodyPr wrap="none">
            <a:spAutoFit/>
          </a:bodyPr>
          <a:lstStyle/>
          <a:p>
            <a:r>
              <a:rPr lang="en-US" dirty="0"/>
              <a:t>n</a:t>
            </a:r>
            <a:r>
              <a:rPr lang="en-US" baseline="-25000" dirty="0"/>
              <a:t>1</a:t>
            </a:r>
            <a:r>
              <a:rPr lang="en-US" dirty="0"/>
              <a:t> (Small)</a:t>
            </a:r>
          </a:p>
        </p:txBody>
      </p:sp>
      <p:sp>
        <p:nvSpPr>
          <p:cNvPr id="24" name="Arc 23"/>
          <p:cNvSpPr/>
          <p:nvPr/>
        </p:nvSpPr>
        <p:spPr>
          <a:xfrm rot="20585015">
            <a:off x="4032504" y="2706623"/>
            <a:ext cx="548640" cy="658368"/>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Arc 25"/>
          <p:cNvSpPr/>
          <p:nvPr/>
        </p:nvSpPr>
        <p:spPr>
          <a:xfrm rot="16959837">
            <a:off x="3745992" y="2712719"/>
            <a:ext cx="548640" cy="658368"/>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p:cNvSpPr/>
          <p:nvPr/>
        </p:nvSpPr>
        <p:spPr>
          <a:xfrm rot="7417514">
            <a:off x="3962400" y="3477767"/>
            <a:ext cx="548640" cy="658368"/>
          </a:xfrm>
          <a:prstGeom prst="arc">
            <a:avLst>
              <a:gd name="adj1" fmla="val 17082057"/>
              <a:gd name="adj2" fmla="val 2019861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descr="F:\DCIM\100CASIO\CIMG0152.JPG"/>
          <p:cNvPicPr>
            <a:picLocks noChangeAspect="1" noChangeArrowheads="1"/>
          </p:cNvPicPr>
          <p:nvPr/>
        </p:nvPicPr>
        <p:blipFill>
          <a:blip r:embed="rId2" cstate="print"/>
          <a:srcRect t="31111"/>
          <a:stretch>
            <a:fillRect/>
          </a:stretch>
        </p:blipFill>
        <p:spPr bwMode="auto">
          <a:xfrm>
            <a:off x="0" y="914400"/>
            <a:ext cx="9144000" cy="4724400"/>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3" name="Picture 3"/>
          <p:cNvPicPr>
            <a:picLocks noChangeAspect="1" noChangeArrowheads="1"/>
          </p:cNvPicPr>
          <p:nvPr/>
        </p:nvPicPr>
        <p:blipFill>
          <a:blip r:embed="rId2"/>
          <a:srcRect b="42297"/>
          <a:stretch>
            <a:fillRect/>
          </a:stretch>
        </p:blipFill>
        <p:spPr bwMode="auto">
          <a:xfrm>
            <a:off x="-1674496" y="292418"/>
            <a:ext cx="10010776" cy="2847022"/>
          </a:xfrm>
          <a:prstGeom prst="rect">
            <a:avLst/>
          </a:prstGeom>
          <a:noFill/>
          <a:ln w="9525">
            <a:noFill/>
            <a:miter lim="800000"/>
            <a:headEnd/>
            <a:tailEnd/>
          </a:ln>
          <a:effectLst/>
        </p:spPr>
      </p:pic>
      <p:sp>
        <p:nvSpPr>
          <p:cNvPr id="44" name="Rectangle 43"/>
          <p:cNvSpPr/>
          <p:nvPr/>
        </p:nvSpPr>
        <p:spPr>
          <a:xfrm>
            <a:off x="0" y="3139440"/>
            <a:ext cx="9144000" cy="37185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6" name="Straight Connector 45"/>
          <p:cNvCxnSpPr/>
          <p:nvPr/>
        </p:nvCxnSpPr>
        <p:spPr>
          <a:xfrm rot="5400000" flipH="1" flipV="1">
            <a:off x="1645920" y="2042160"/>
            <a:ext cx="1493520" cy="67056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844040" y="3246120"/>
            <a:ext cx="421910" cy="584775"/>
          </a:xfrm>
          <a:prstGeom prst="rect">
            <a:avLst/>
          </a:prstGeom>
          <a:noFill/>
        </p:spPr>
        <p:txBody>
          <a:bodyPr wrap="none" rtlCol="0">
            <a:spAutoFit/>
          </a:bodyPr>
          <a:lstStyle/>
          <a:p>
            <a:r>
              <a:rPr lang="en-US" sz="3200" dirty="0"/>
              <a:t>A</a:t>
            </a:r>
          </a:p>
        </p:txBody>
      </p:sp>
      <p:sp>
        <p:nvSpPr>
          <p:cNvPr id="50" name="TextBox 49"/>
          <p:cNvSpPr txBox="1"/>
          <p:nvPr/>
        </p:nvSpPr>
        <p:spPr>
          <a:xfrm>
            <a:off x="2712720" y="1066800"/>
            <a:ext cx="436338" cy="646331"/>
          </a:xfrm>
          <a:prstGeom prst="rect">
            <a:avLst/>
          </a:prstGeom>
          <a:noFill/>
        </p:spPr>
        <p:txBody>
          <a:bodyPr wrap="none" rtlCol="0">
            <a:spAutoFit/>
          </a:bodyPr>
          <a:lstStyle/>
          <a:p>
            <a:r>
              <a:rPr lang="en-US" sz="3600" dirty="0"/>
              <a:t>B</a:t>
            </a:r>
          </a:p>
        </p:txBody>
      </p:sp>
      <p:sp>
        <p:nvSpPr>
          <p:cNvPr id="51" name="Right Arrow 50"/>
          <p:cNvSpPr/>
          <p:nvPr/>
        </p:nvSpPr>
        <p:spPr>
          <a:xfrm rot="1380202">
            <a:off x="464819" y="1645922"/>
            <a:ext cx="594360" cy="42672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ight Arrow 51"/>
          <p:cNvSpPr/>
          <p:nvPr/>
        </p:nvSpPr>
        <p:spPr>
          <a:xfrm rot="3682829">
            <a:off x="5082543" y="4861562"/>
            <a:ext cx="594360" cy="42672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2554605" y="5175885"/>
            <a:ext cx="431528" cy="646331"/>
          </a:xfrm>
          <a:prstGeom prst="rect">
            <a:avLst/>
          </a:prstGeom>
          <a:noFill/>
        </p:spPr>
        <p:txBody>
          <a:bodyPr wrap="none" rtlCol="0">
            <a:spAutoFit/>
          </a:bodyPr>
          <a:lstStyle/>
          <a:p>
            <a:r>
              <a:rPr lang="en-US" sz="3600" dirty="0"/>
              <a:t>C</a:t>
            </a:r>
          </a:p>
        </p:txBody>
      </p:sp>
      <p:cxnSp>
        <p:nvCxnSpPr>
          <p:cNvPr id="70" name="Straight Connector 69"/>
          <p:cNvCxnSpPr>
            <a:endCxn id="76" idx="7"/>
          </p:cNvCxnSpPr>
          <p:nvPr/>
        </p:nvCxnSpPr>
        <p:spPr>
          <a:xfrm>
            <a:off x="2686050" y="1628775"/>
            <a:ext cx="4312067" cy="15449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057400" y="3139440"/>
            <a:ext cx="4846320" cy="15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flipH="1" flipV="1">
            <a:off x="-403066" y="2705100"/>
            <a:ext cx="4754086" cy="160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10800000">
            <a:off x="-898516" y="2058752"/>
            <a:ext cx="2894165" cy="10510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1356360" y="2331720"/>
            <a:ext cx="503012" cy="523220"/>
          </a:xfrm>
          <a:prstGeom prst="rect">
            <a:avLst/>
          </a:prstGeom>
          <a:noFill/>
        </p:spPr>
        <p:txBody>
          <a:bodyPr wrap="square" rtlCol="0">
            <a:spAutoFit/>
          </a:bodyPr>
          <a:lstStyle/>
          <a:p>
            <a:r>
              <a:rPr lang="en-US" sz="2800" dirty="0">
                <a:solidFill>
                  <a:schemeClr val="bg1"/>
                </a:solidFill>
                <a:sym typeface="Symbol"/>
              </a:rPr>
              <a:t></a:t>
            </a:r>
            <a:r>
              <a:rPr lang="en-US" sz="2800" baseline="-25000" dirty="0" err="1">
                <a:solidFill>
                  <a:schemeClr val="bg1"/>
                </a:solidFill>
                <a:sym typeface="Symbol"/>
              </a:rPr>
              <a:t>i</a:t>
            </a:r>
            <a:endParaRPr lang="en-US" sz="2800" dirty="0">
              <a:solidFill>
                <a:schemeClr val="bg1"/>
              </a:solidFill>
            </a:endParaRPr>
          </a:p>
        </p:txBody>
      </p:sp>
      <p:sp>
        <p:nvSpPr>
          <p:cNvPr id="89" name="TextBox 88"/>
          <p:cNvSpPr txBox="1"/>
          <p:nvPr/>
        </p:nvSpPr>
        <p:spPr>
          <a:xfrm>
            <a:off x="2453640" y="2331720"/>
            <a:ext cx="503012" cy="523220"/>
          </a:xfrm>
          <a:prstGeom prst="rect">
            <a:avLst/>
          </a:prstGeom>
          <a:noFill/>
        </p:spPr>
        <p:txBody>
          <a:bodyPr wrap="square" rtlCol="0">
            <a:spAutoFit/>
          </a:bodyPr>
          <a:lstStyle/>
          <a:p>
            <a:r>
              <a:rPr lang="en-US" sz="2800" dirty="0">
                <a:solidFill>
                  <a:schemeClr val="bg1"/>
                </a:solidFill>
                <a:sym typeface="Symbol"/>
              </a:rPr>
              <a:t></a:t>
            </a:r>
            <a:r>
              <a:rPr lang="en-US" sz="2800" baseline="-25000" dirty="0" err="1">
                <a:solidFill>
                  <a:schemeClr val="bg1"/>
                </a:solidFill>
                <a:sym typeface="Symbol"/>
              </a:rPr>
              <a:t>i</a:t>
            </a:r>
            <a:endParaRPr lang="en-US" sz="2800" dirty="0">
              <a:solidFill>
                <a:schemeClr val="bg1"/>
              </a:solidFill>
            </a:endParaRPr>
          </a:p>
        </p:txBody>
      </p:sp>
      <p:sp>
        <p:nvSpPr>
          <p:cNvPr id="90" name="Arc 89"/>
          <p:cNvSpPr/>
          <p:nvPr/>
        </p:nvSpPr>
        <p:spPr>
          <a:xfrm>
            <a:off x="1859280" y="2758440"/>
            <a:ext cx="792480" cy="731520"/>
          </a:xfrm>
          <a:prstGeom prst="arc">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4" name="Straight Connector 93"/>
          <p:cNvCxnSpPr/>
          <p:nvPr/>
        </p:nvCxnSpPr>
        <p:spPr>
          <a:xfrm rot="5400000" flipH="1" flipV="1">
            <a:off x="5501640" y="1722120"/>
            <a:ext cx="2804160" cy="158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rot="10800000" flipV="1">
            <a:off x="6903720" y="2286000"/>
            <a:ext cx="2240282" cy="82296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5842" name="Picture 2"/>
          <p:cNvPicPr>
            <a:picLocks noChangeAspect="1" noChangeArrowheads="1"/>
          </p:cNvPicPr>
          <p:nvPr/>
        </p:nvPicPr>
        <p:blipFill>
          <a:blip r:embed="rId3"/>
          <a:srcRect t="47485" b="16632"/>
          <a:stretch/>
        </p:blipFill>
        <p:spPr bwMode="auto">
          <a:xfrm>
            <a:off x="360998" y="3169920"/>
            <a:ext cx="8346867" cy="3892665"/>
          </a:xfrm>
          <a:prstGeom prst="rect">
            <a:avLst/>
          </a:prstGeom>
          <a:noFill/>
          <a:ln w="9525">
            <a:noFill/>
            <a:miter lim="800000"/>
            <a:headEnd/>
            <a:tailEnd/>
          </a:ln>
          <a:effectLst/>
        </p:spPr>
      </p:pic>
      <p:sp>
        <p:nvSpPr>
          <p:cNvPr id="75" name="Oval 74"/>
          <p:cNvSpPr/>
          <p:nvPr/>
        </p:nvSpPr>
        <p:spPr>
          <a:xfrm>
            <a:off x="200025" y="1485900"/>
            <a:ext cx="3686175" cy="3743324"/>
          </a:xfrm>
          <a:prstGeom prst="ellipse">
            <a:avLst/>
          </a:prstGeom>
          <a:noFill/>
          <a:ln>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7082790" y="3068955"/>
            <a:ext cx="468398" cy="646331"/>
          </a:xfrm>
          <a:prstGeom prst="rect">
            <a:avLst/>
          </a:prstGeom>
          <a:noFill/>
        </p:spPr>
        <p:txBody>
          <a:bodyPr wrap="none" rtlCol="0">
            <a:spAutoFit/>
          </a:bodyPr>
          <a:lstStyle/>
          <a:p>
            <a:r>
              <a:rPr lang="en-US" sz="3600" dirty="0"/>
              <a:t>D</a:t>
            </a:r>
          </a:p>
        </p:txBody>
      </p:sp>
      <p:sp>
        <p:nvSpPr>
          <p:cNvPr id="76" name="Oval 75"/>
          <p:cNvSpPr/>
          <p:nvPr/>
        </p:nvSpPr>
        <p:spPr>
          <a:xfrm>
            <a:off x="6859905" y="3152775"/>
            <a:ext cx="161925" cy="142875"/>
          </a:xfrm>
          <a:prstGeom prst="ellipse">
            <a:avLst/>
          </a:prstGeom>
          <a:noFill/>
          <a:ln>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p:cNvCxnSpPr/>
          <p:nvPr/>
        </p:nvCxnSpPr>
        <p:spPr>
          <a:xfrm flipV="1">
            <a:off x="2868930" y="3257550"/>
            <a:ext cx="4046220" cy="18116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16200000" flipV="1">
            <a:off x="1524953" y="3639502"/>
            <a:ext cx="1882140" cy="8972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1950720" y="3962400"/>
            <a:ext cx="503012" cy="523220"/>
          </a:xfrm>
          <a:prstGeom prst="rect">
            <a:avLst/>
          </a:prstGeom>
          <a:noFill/>
        </p:spPr>
        <p:txBody>
          <a:bodyPr wrap="square" rtlCol="0">
            <a:spAutoFit/>
          </a:bodyPr>
          <a:lstStyle/>
          <a:p>
            <a:r>
              <a:rPr lang="en-US" sz="2800" dirty="0">
                <a:solidFill>
                  <a:schemeClr val="bg1"/>
                </a:solidFill>
                <a:sym typeface="Symbol"/>
              </a:rPr>
              <a:t></a:t>
            </a:r>
            <a:r>
              <a:rPr lang="en-US" sz="2800" baseline="-25000" dirty="0">
                <a:solidFill>
                  <a:schemeClr val="bg1"/>
                </a:solidFill>
                <a:sym typeface="Symbol"/>
              </a:rPr>
              <a:t>t</a:t>
            </a:r>
            <a:endParaRPr lang="en-US" sz="2800" dirty="0">
              <a:solidFill>
                <a:schemeClr val="bg1"/>
              </a:solidFill>
            </a:endParaRPr>
          </a:p>
        </p:txBody>
      </p:sp>
      <p:sp>
        <p:nvSpPr>
          <p:cNvPr id="67" name="Right Arrow 66"/>
          <p:cNvSpPr/>
          <p:nvPr/>
        </p:nvSpPr>
        <p:spPr>
          <a:xfrm rot="3543628">
            <a:off x="5539741" y="5684521"/>
            <a:ext cx="594360" cy="42672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p:cNvSpPr txBox="1"/>
          <p:nvPr/>
        </p:nvSpPr>
        <p:spPr>
          <a:xfrm>
            <a:off x="5135880" y="3246120"/>
            <a:ext cx="503012" cy="523220"/>
          </a:xfrm>
          <a:prstGeom prst="rect">
            <a:avLst/>
          </a:prstGeom>
          <a:noFill/>
        </p:spPr>
        <p:txBody>
          <a:bodyPr wrap="square" rtlCol="0">
            <a:spAutoFit/>
          </a:bodyPr>
          <a:lstStyle/>
          <a:p>
            <a:r>
              <a:rPr lang="en-US" sz="2800" dirty="0">
                <a:solidFill>
                  <a:schemeClr val="bg1"/>
                </a:solidFill>
                <a:sym typeface="Symbol"/>
              </a:rPr>
              <a:t></a:t>
            </a:r>
            <a:r>
              <a:rPr lang="en-US" sz="2800" baseline="-25000" dirty="0">
                <a:solidFill>
                  <a:schemeClr val="bg1"/>
                </a:solidFill>
                <a:sym typeface="Symbol"/>
              </a:rPr>
              <a:t>t</a:t>
            </a:r>
            <a:endParaRPr lang="en-US" sz="2800" dirty="0">
              <a:solidFill>
                <a:schemeClr val="bg1"/>
              </a:solidFill>
            </a:endParaRPr>
          </a:p>
        </p:txBody>
      </p:sp>
      <p:sp>
        <p:nvSpPr>
          <p:cNvPr id="69" name="Arc 68"/>
          <p:cNvSpPr/>
          <p:nvPr/>
        </p:nvSpPr>
        <p:spPr>
          <a:xfrm rot="12865995">
            <a:off x="5623560" y="3048000"/>
            <a:ext cx="792480" cy="731520"/>
          </a:xfrm>
          <a:prstGeom prst="arc">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Rectangle 1">
            <a:extLst>
              <a:ext uri="{FF2B5EF4-FFF2-40B4-BE49-F238E27FC236}">
                <a16:creationId xmlns:a16="http://schemas.microsoft.com/office/drawing/2014/main" id="{3E3A5A86-C1D9-614A-49CB-B983F1562756}"/>
              </a:ext>
            </a:extLst>
          </p:cNvPr>
          <p:cNvSpPr/>
          <p:nvPr/>
        </p:nvSpPr>
        <p:spPr>
          <a:xfrm>
            <a:off x="-1830638" y="-261256"/>
            <a:ext cx="1802998" cy="73238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379A1DC-688B-5CBC-961F-A25092FC2EBE}"/>
              </a:ext>
            </a:extLst>
          </p:cNvPr>
          <p:cNvSpPr/>
          <p:nvPr/>
        </p:nvSpPr>
        <p:spPr>
          <a:xfrm>
            <a:off x="8659471" y="-19981"/>
            <a:ext cx="1802998" cy="70825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ED0326A-E291-2E88-2F7A-EA3E8A1E05AF}"/>
              </a:ext>
            </a:extLst>
          </p:cNvPr>
          <p:cNvSpPr/>
          <p:nvPr/>
        </p:nvSpPr>
        <p:spPr>
          <a:xfrm>
            <a:off x="-27641" y="5439"/>
            <a:ext cx="8670894" cy="6858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1572C7B-CF6A-612D-6E8E-47D694A67FFE}"/>
              </a:ext>
            </a:extLst>
          </p:cNvPr>
          <p:cNvSpPr/>
          <p:nvPr/>
        </p:nvSpPr>
        <p:spPr>
          <a:xfrm>
            <a:off x="-1830638" y="-381654"/>
            <a:ext cx="12320746" cy="3616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C8D704-D716-77C3-B632-0D3F4CD3AEA8}"/>
              </a:ext>
            </a:extLst>
          </p:cNvPr>
          <p:cNvSpPr/>
          <p:nvPr/>
        </p:nvSpPr>
        <p:spPr>
          <a:xfrm>
            <a:off x="-1830638" y="6887372"/>
            <a:ext cx="12320746" cy="3616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1DF02-796C-C227-1148-617F18AC88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CF6B88-BA61-CBE6-A1C4-F6E3046C16B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04D7A74-DDC9-C0DB-5024-E7DEA6795C54}"/>
              </a:ext>
            </a:extLst>
          </p:cNvPr>
          <p:cNvPicPr>
            <a:picLocks noChangeAspect="1"/>
          </p:cNvPicPr>
          <p:nvPr/>
        </p:nvPicPr>
        <p:blipFill>
          <a:blip r:embed="rId2"/>
          <a:stretch>
            <a:fillRect/>
          </a:stretch>
        </p:blipFill>
        <p:spPr>
          <a:xfrm>
            <a:off x="1380744" y="600387"/>
            <a:ext cx="5376672" cy="4765686"/>
          </a:xfrm>
          <a:prstGeom prst="rect">
            <a:avLst/>
          </a:prstGeom>
        </p:spPr>
      </p:pic>
      <p:sp>
        <p:nvSpPr>
          <p:cNvPr id="7" name="TextBox 6">
            <a:extLst>
              <a:ext uri="{FF2B5EF4-FFF2-40B4-BE49-F238E27FC236}">
                <a16:creationId xmlns:a16="http://schemas.microsoft.com/office/drawing/2014/main" id="{3D0FAA55-37B0-D192-D870-5C39B86C2084}"/>
              </a:ext>
            </a:extLst>
          </p:cNvPr>
          <p:cNvSpPr txBox="1"/>
          <p:nvPr/>
        </p:nvSpPr>
        <p:spPr>
          <a:xfrm>
            <a:off x="2843784" y="6257613"/>
            <a:ext cx="4572000" cy="261610"/>
          </a:xfrm>
          <a:prstGeom prst="rect">
            <a:avLst/>
          </a:prstGeom>
          <a:noFill/>
        </p:spPr>
        <p:txBody>
          <a:bodyPr wrap="square">
            <a:spAutoFit/>
          </a:bodyPr>
          <a:lstStyle/>
          <a:p>
            <a:r>
              <a:rPr lang="en-US" sz="1100" dirty="0"/>
              <a:t>Chlorophyll Spectrum (Public Domain image courtesy </a:t>
            </a:r>
            <a:r>
              <a:rPr lang="en-US" sz="1100" dirty="0" err="1"/>
              <a:t>Kurzon</a:t>
            </a:r>
            <a:r>
              <a:rPr lang="en-US" sz="1100" dirty="0"/>
              <a:t>)</a:t>
            </a:r>
          </a:p>
        </p:txBody>
      </p:sp>
    </p:spTree>
    <p:extLst>
      <p:ext uri="{BB962C8B-B14F-4D97-AF65-F5344CB8AC3E}">
        <p14:creationId xmlns:p14="http://schemas.microsoft.com/office/powerpoint/2010/main" val="11845950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EBAF3B-A93A-3086-D394-88EA77F35D3D}"/>
              </a:ext>
            </a:extLst>
          </p:cNvPr>
          <p:cNvSpPr>
            <a:spLocks noGrp="1"/>
          </p:cNvSpPr>
          <p:nvPr>
            <p:ph type="ctrTitle"/>
          </p:nvPr>
        </p:nvSpPr>
        <p:spPr/>
        <p:txBody>
          <a:bodyPr/>
          <a:lstStyle/>
          <a:p>
            <a:r>
              <a:rPr lang="en-US" dirty="0"/>
              <a:t>END</a:t>
            </a:r>
          </a:p>
        </p:txBody>
      </p:sp>
      <p:sp>
        <p:nvSpPr>
          <p:cNvPr id="5" name="Subtitle 4">
            <a:extLst>
              <a:ext uri="{FF2B5EF4-FFF2-40B4-BE49-F238E27FC236}">
                <a16:creationId xmlns:a16="http://schemas.microsoft.com/office/drawing/2014/main" id="{B2EADBB0-3B3B-4D94-9F62-8F1FFCDA12F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855481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1" name="Rectangle 2"/>
          <p:cNvSpPr>
            <a:spLocks noGrp="1" noChangeArrowheads="1"/>
          </p:cNvSpPr>
          <p:nvPr>
            <p:ph type="title"/>
          </p:nvPr>
        </p:nvSpPr>
        <p:spPr/>
        <p:txBody>
          <a:bodyPr/>
          <a:lstStyle/>
          <a:p>
            <a:pPr eaLnBrk="1" hangingPunct="1"/>
            <a:r>
              <a:rPr lang="en-US" dirty="0"/>
              <a:t>Question 223.13.4</a:t>
            </a:r>
          </a:p>
        </p:txBody>
      </p:sp>
      <p:sp>
        <p:nvSpPr>
          <p:cNvPr id="150532" name="Rectangle 3"/>
          <p:cNvSpPr>
            <a:spLocks noGrp="1" noChangeArrowheads="1"/>
          </p:cNvSpPr>
          <p:nvPr>
            <p:ph idx="1"/>
          </p:nvPr>
        </p:nvSpPr>
        <p:spPr/>
        <p:txBody>
          <a:bodyPr/>
          <a:lstStyle/>
          <a:p>
            <a:pPr marL="609600" indent="-609600" eaLnBrk="1" hangingPunct="1">
              <a:buFontTx/>
              <a:buNone/>
            </a:pPr>
            <a:r>
              <a:rPr lang="en-US" dirty="0"/>
              <a:t>I have a ray of light traveling from left to right across the room near the front. Can you see the ray?</a:t>
            </a:r>
          </a:p>
          <a:p>
            <a:pPr marL="609600" indent="-609600" eaLnBrk="1" hangingPunct="1">
              <a:buFontTx/>
              <a:buAutoNum type="alphaLcParenR"/>
            </a:pPr>
            <a:r>
              <a:rPr lang="en-US" dirty="0"/>
              <a:t>No</a:t>
            </a:r>
          </a:p>
          <a:p>
            <a:pPr marL="609600" indent="-609600" eaLnBrk="1" hangingPunct="1">
              <a:buFontTx/>
              <a:buAutoNum type="alphaLcParenR"/>
            </a:pPr>
            <a:r>
              <a:rPr lang="en-US" dirty="0"/>
              <a:t>Yes</a:t>
            </a:r>
          </a:p>
          <a:p>
            <a:pPr marL="609600" indent="-609600" eaLnBrk="1" hangingPunct="1">
              <a:buFontTx/>
              <a:buAutoNum type="alphaLcParenR"/>
            </a:pPr>
            <a:r>
              <a:rPr lang="en-US" dirty="0"/>
              <a:t>I can see only part of the ray</a:t>
            </a:r>
          </a:p>
        </p:txBody>
      </p:sp>
      <p:sp>
        <p:nvSpPr>
          <p:cNvPr id="150530" name="Slide Number Placeholder 5"/>
          <p:cNvSpPr>
            <a:spLocks noGrp="1"/>
          </p:cNvSpPr>
          <p:nvPr>
            <p:ph type="sldNum" sz="quarter" idx="12"/>
          </p:nvPr>
        </p:nvSpPr>
        <p:spPr>
          <a:noFill/>
        </p:spPr>
        <p:txBody>
          <a:bodyPr/>
          <a:lstStyle/>
          <a:p>
            <a:fld id="{27E09958-A25F-4F9E-A550-B8857377330A}" type="slidenum">
              <a:rPr lang="en-US" smtClean="0"/>
              <a:pPr/>
              <a:t>33</a:t>
            </a:fld>
            <a:endParaRPr lang="en-US"/>
          </a:p>
        </p:txBody>
      </p:sp>
    </p:spTree>
    <p:extLst>
      <p:ext uri="{BB962C8B-B14F-4D97-AF65-F5344CB8AC3E}">
        <p14:creationId xmlns:p14="http://schemas.microsoft.com/office/powerpoint/2010/main" val="1645093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3" name="Rectangle 2"/>
          <p:cNvSpPr>
            <a:spLocks noGrp="1" noChangeArrowheads="1"/>
          </p:cNvSpPr>
          <p:nvPr>
            <p:ph type="title"/>
          </p:nvPr>
        </p:nvSpPr>
        <p:spPr/>
        <p:txBody>
          <a:bodyPr/>
          <a:lstStyle/>
          <a:p>
            <a:pPr eaLnBrk="1" hangingPunct="1"/>
            <a:r>
              <a:rPr lang="en-US" dirty="0"/>
              <a:t>Question 223.13.5</a:t>
            </a:r>
          </a:p>
        </p:txBody>
      </p:sp>
      <p:sp>
        <p:nvSpPr>
          <p:cNvPr id="153604" name="Rectangle 3"/>
          <p:cNvSpPr>
            <a:spLocks noGrp="1" noChangeArrowheads="1"/>
          </p:cNvSpPr>
          <p:nvPr>
            <p:ph idx="1"/>
          </p:nvPr>
        </p:nvSpPr>
        <p:spPr/>
        <p:txBody>
          <a:bodyPr/>
          <a:lstStyle/>
          <a:p>
            <a:pPr marL="609600" indent="-609600" eaLnBrk="1" hangingPunct="1">
              <a:buFontTx/>
              <a:buNone/>
            </a:pPr>
            <a:r>
              <a:rPr lang="en-US" dirty="0"/>
              <a:t>A laser beam is incident on a glass sheet. There is no apparent reflected ray. We might conclude that…</a:t>
            </a:r>
          </a:p>
          <a:p>
            <a:pPr marL="609600" indent="-609600" eaLnBrk="1" hangingPunct="1">
              <a:buFontTx/>
              <a:buAutoNum type="alphaLcParenR"/>
            </a:pPr>
            <a:r>
              <a:rPr lang="en-US" dirty="0"/>
              <a:t>The glass has a high index of refraction</a:t>
            </a:r>
          </a:p>
          <a:p>
            <a:pPr marL="609600" indent="-609600" eaLnBrk="1" hangingPunct="1">
              <a:buFontTx/>
              <a:buAutoNum type="alphaLcParenR"/>
            </a:pPr>
            <a:r>
              <a:rPr lang="en-US" dirty="0"/>
              <a:t>The glass surface is rough</a:t>
            </a:r>
          </a:p>
          <a:p>
            <a:pPr marL="609600" indent="-609600" eaLnBrk="1" hangingPunct="1">
              <a:buFontTx/>
              <a:buAutoNum type="alphaLcParenR"/>
            </a:pPr>
            <a:r>
              <a:rPr lang="en-US" dirty="0"/>
              <a:t>The glass has a low index of refraction</a:t>
            </a:r>
          </a:p>
          <a:p>
            <a:pPr marL="609600" indent="-609600" eaLnBrk="1" hangingPunct="1">
              <a:buFontTx/>
              <a:buAutoNum type="alphaLcParenR"/>
            </a:pPr>
            <a:r>
              <a:rPr lang="en-US" dirty="0"/>
              <a:t>The glass is opaque</a:t>
            </a:r>
          </a:p>
        </p:txBody>
      </p:sp>
      <p:sp>
        <p:nvSpPr>
          <p:cNvPr id="153602" name="Slide Number Placeholder 5"/>
          <p:cNvSpPr>
            <a:spLocks noGrp="1"/>
          </p:cNvSpPr>
          <p:nvPr>
            <p:ph type="sldNum" sz="quarter" idx="12"/>
          </p:nvPr>
        </p:nvSpPr>
        <p:spPr>
          <a:noFill/>
        </p:spPr>
        <p:txBody>
          <a:bodyPr/>
          <a:lstStyle/>
          <a:p>
            <a:fld id="{978FC868-350C-4584-AECC-B890249EEA2D}" type="slidenum">
              <a:rPr lang="en-US" smtClean="0"/>
              <a:pPr/>
              <a:t>34</a:t>
            </a:fld>
            <a:endParaRPr lang="en-US"/>
          </a:p>
        </p:txBody>
      </p:sp>
    </p:spTree>
    <p:extLst>
      <p:ext uri="{BB962C8B-B14F-4D97-AF65-F5344CB8AC3E}">
        <p14:creationId xmlns:p14="http://schemas.microsoft.com/office/powerpoint/2010/main" val="22523658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p:nvPr/>
        </p:nvCxnSpPr>
        <p:spPr>
          <a:xfrm rot="16200000" flipH="1">
            <a:off x="1321593" y="3964782"/>
            <a:ext cx="2195513" cy="16637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10800000" flipV="1">
            <a:off x="1843088" y="3279775"/>
            <a:ext cx="1468437" cy="1212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Group 12"/>
          <p:cNvGrpSpPr>
            <a:grpSpLocks/>
          </p:cNvGrpSpPr>
          <p:nvPr/>
        </p:nvGrpSpPr>
        <p:grpSpPr bwMode="auto">
          <a:xfrm rot="-5400000">
            <a:off x="4729162" y="3711576"/>
            <a:ext cx="180975" cy="5632450"/>
            <a:chOff x="5539563" y="956930"/>
            <a:chExt cx="180753" cy="5633484"/>
          </a:xfrm>
        </p:grpSpPr>
        <p:sp>
          <p:nvSpPr>
            <p:cNvPr id="16" name="Rectangle 15"/>
            <p:cNvSpPr/>
            <p:nvPr/>
          </p:nvSpPr>
          <p:spPr>
            <a:xfrm>
              <a:off x="5539563" y="956931"/>
              <a:ext cx="180753" cy="56239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7" name="Straight Connector 16"/>
            <p:cNvCxnSpPr/>
            <p:nvPr/>
          </p:nvCxnSpPr>
          <p:spPr>
            <a:xfrm flipV="1">
              <a:off x="5550663" y="975984"/>
              <a:ext cx="158555" cy="128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5550663" y="1128412"/>
              <a:ext cx="158555" cy="128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5550663" y="1280840"/>
              <a:ext cx="158555" cy="128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5550663" y="1433268"/>
              <a:ext cx="158555" cy="128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5550663" y="1585696"/>
              <a:ext cx="158555" cy="128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5550663" y="1738124"/>
              <a:ext cx="158555" cy="128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550663" y="1890552"/>
              <a:ext cx="158555" cy="128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5550663" y="2042980"/>
              <a:ext cx="158555" cy="128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550663" y="2195408"/>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5550663" y="2347836"/>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5550663" y="2500264"/>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5550663" y="2652692"/>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550663" y="2805120"/>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5550663" y="2957548"/>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550663" y="3109976"/>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5550663" y="3262404"/>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5550663" y="3414832"/>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5550663" y="3567260"/>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5550663" y="3719688"/>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5550663" y="3872116"/>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5550663" y="4024544"/>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5550663" y="4176972"/>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5550663" y="4329400"/>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5550663" y="4481827"/>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5550663" y="4634255"/>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5550663" y="4786683"/>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5550663" y="4939111"/>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5550663" y="5091539"/>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5550663" y="5243967"/>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5550663" y="5396395"/>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5550663" y="5548823"/>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5550663" y="5701251"/>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5550663" y="5853679"/>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5550663" y="6006107"/>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5550663" y="6158535"/>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5550663" y="6310963"/>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5550663" y="6463391"/>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9" name="Straight Arrow Connector 58"/>
          <p:cNvCxnSpPr/>
          <p:nvPr/>
        </p:nvCxnSpPr>
        <p:spPr>
          <a:xfrm rot="16200000" flipH="1">
            <a:off x="1729581" y="4491832"/>
            <a:ext cx="2195513" cy="166370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rot="16200000" flipH="1">
            <a:off x="2527300" y="4494213"/>
            <a:ext cx="2193925" cy="166370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rot="16200000" flipH="1">
            <a:off x="1804194" y="3547269"/>
            <a:ext cx="2195512" cy="16637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rot="16200000" flipH="1">
            <a:off x="3263900" y="4481513"/>
            <a:ext cx="2193925" cy="166370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rot="16200000" flipH="1">
            <a:off x="2241550" y="3130550"/>
            <a:ext cx="2195513" cy="166211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rot="5400000" flipH="1" flipV="1">
            <a:off x="4930775" y="4495800"/>
            <a:ext cx="2176463" cy="166211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rot="5400000" flipH="1" flipV="1">
            <a:off x="3326607" y="3931443"/>
            <a:ext cx="2825750" cy="215106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0800000" flipV="1">
            <a:off x="2160588" y="3686175"/>
            <a:ext cx="1468437" cy="1214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0800000" flipV="1">
            <a:off x="2478088" y="4094163"/>
            <a:ext cx="1468437" cy="1212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10800000" flipV="1">
            <a:off x="2825750" y="4516438"/>
            <a:ext cx="1468438" cy="1212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5391150" y="3708400"/>
            <a:ext cx="1308100" cy="10842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rot="5400000" flipH="1" flipV="1">
            <a:off x="4129088" y="4240213"/>
            <a:ext cx="2482850" cy="18796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5048250" y="4160838"/>
            <a:ext cx="1309688" cy="10842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4676775" y="4627563"/>
            <a:ext cx="1308100" cy="10842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8162" name="TextBox 89"/>
          <p:cNvSpPr txBox="1">
            <a:spLocks noChangeArrowheads="1"/>
          </p:cNvSpPr>
          <p:nvPr/>
        </p:nvSpPr>
        <p:spPr bwMode="auto">
          <a:xfrm>
            <a:off x="2184400" y="1319213"/>
            <a:ext cx="2727325" cy="708025"/>
          </a:xfrm>
          <a:prstGeom prst="rect">
            <a:avLst/>
          </a:prstGeom>
          <a:noFill/>
          <a:ln w="9525">
            <a:noFill/>
            <a:miter lim="800000"/>
            <a:headEnd/>
            <a:tailEnd/>
          </a:ln>
        </p:spPr>
        <p:txBody>
          <a:bodyPr wrap="none">
            <a:spAutoFit/>
          </a:bodyPr>
          <a:lstStyle/>
          <a:p>
            <a:r>
              <a:rPr lang="en-US" sz="4000" dirty="0"/>
              <a:t>Wave Crests</a:t>
            </a:r>
          </a:p>
        </p:txBody>
      </p:sp>
      <p:cxnSp>
        <p:nvCxnSpPr>
          <p:cNvPr id="91" name="Straight Arrow Connector 90"/>
          <p:cNvCxnSpPr/>
          <p:nvPr/>
        </p:nvCxnSpPr>
        <p:spPr>
          <a:xfrm rot="5400000">
            <a:off x="2789238" y="2535238"/>
            <a:ext cx="1266825" cy="250825"/>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518162" idx="2"/>
          </p:cNvCxnSpPr>
          <p:nvPr/>
        </p:nvCxnSpPr>
        <p:spPr>
          <a:xfrm rot="16200000" flipH="1">
            <a:off x="2751138" y="2824163"/>
            <a:ext cx="2001837" cy="407987"/>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518162" idx="2"/>
          </p:cNvCxnSpPr>
          <p:nvPr/>
        </p:nvCxnSpPr>
        <p:spPr>
          <a:xfrm rot="16200000" flipH="1">
            <a:off x="3224213" y="2351088"/>
            <a:ext cx="2076450" cy="1428750"/>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18166" name="TextBox 99"/>
          <p:cNvSpPr txBox="1">
            <a:spLocks noChangeArrowheads="1"/>
          </p:cNvSpPr>
          <p:nvPr/>
        </p:nvSpPr>
        <p:spPr bwMode="auto">
          <a:xfrm>
            <a:off x="5514975" y="1320800"/>
            <a:ext cx="1127125" cy="708025"/>
          </a:xfrm>
          <a:prstGeom prst="rect">
            <a:avLst/>
          </a:prstGeom>
          <a:noFill/>
          <a:ln w="9525">
            <a:noFill/>
            <a:miter lim="800000"/>
            <a:headEnd/>
            <a:tailEnd/>
          </a:ln>
        </p:spPr>
        <p:txBody>
          <a:bodyPr wrap="none">
            <a:spAutoFit/>
          </a:bodyPr>
          <a:lstStyle/>
          <a:p>
            <a:r>
              <a:rPr lang="en-US" sz="4000" dirty="0"/>
              <a:t>Rays</a:t>
            </a:r>
          </a:p>
        </p:txBody>
      </p:sp>
      <p:cxnSp>
        <p:nvCxnSpPr>
          <p:cNvPr id="101" name="Straight Arrow Connector 100"/>
          <p:cNvCxnSpPr>
            <a:stCxn id="518166" idx="2"/>
          </p:cNvCxnSpPr>
          <p:nvPr/>
        </p:nvCxnSpPr>
        <p:spPr>
          <a:xfrm rot="16200000" flipH="1">
            <a:off x="5359400" y="2747963"/>
            <a:ext cx="2119313" cy="681037"/>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518166" idx="2"/>
          </p:cNvCxnSpPr>
          <p:nvPr/>
        </p:nvCxnSpPr>
        <p:spPr>
          <a:xfrm rot="5400000">
            <a:off x="5194300" y="2679700"/>
            <a:ext cx="1535113" cy="233363"/>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69" name="Title 3"/>
          <p:cNvSpPr>
            <a:spLocks noGrp="1"/>
          </p:cNvSpPr>
          <p:nvPr>
            <p:ph type="title"/>
          </p:nvPr>
        </p:nvSpPr>
        <p:spPr/>
        <p:txBody>
          <a:bodyPr/>
          <a:lstStyle/>
          <a:p>
            <a:r>
              <a:rPr lang="en-US" dirty="0"/>
              <a:t>Question 9.1</a:t>
            </a:r>
          </a:p>
        </p:txBody>
      </p:sp>
      <p:sp>
        <p:nvSpPr>
          <p:cNvPr id="5" name="Content Placeholder 4"/>
          <p:cNvSpPr>
            <a:spLocks noGrp="1"/>
          </p:cNvSpPr>
          <p:nvPr>
            <p:ph idx="1"/>
          </p:nvPr>
        </p:nvSpPr>
        <p:spPr/>
        <p:txBody>
          <a:bodyPr/>
          <a:lstStyle/>
          <a:p>
            <a:pPr>
              <a:buFontTx/>
              <a:buNone/>
              <a:defRPr/>
            </a:pPr>
            <a:r>
              <a:rPr lang="en-US" dirty="0"/>
              <a:t>A specular reflector is ……..</a:t>
            </a:r>
          </a:p>
          <a:p>
            <a:pPr>
              <a:buFontTx/>
              <a:buNone/>
              <a:defRPr/>
            </a:pPr>
            <a:endParaRPr lang="en-US" dirty="0"/>
          </a:p>
          <a:p>
            <a:pPr marL="514350" indent="-514350">
              <a:buFontTx/>
              <a:buAutoNum type="alphaLcParenR"/>
              <a:defRPr/>
            </a:pPr>
            <a:r>
              <a:rPr lang="en-US" dirty="0"/>
              <a:t>A reflector that is spectacular!</a:t>
            </a:r>
          </a:p>
          <a:p>
            <a:pPr marL="514350" indent="-514350">
              <a:buFontTx/>
              <a:buAutoNum type="alphaLcParenR"/>
              <a:defRPr/>
            </a:pPr>
            <a:r>
              <a:rPr lang="en-US" dirty="0"/>
              <a:t>One that can cook a hot dog</a:t>
            </a:r>
          </a:p>
          <a:p>
            <a:pPr marL="514350" indent="-514350">
              <a:buFontTx/>
              <a:buAutoNum type="alphaLcParenR"/>
              <a:defRPr/>
            </a:pPr>
            <a:r>
              <a:rPr lang="en-US" dirty="0"/>
              <a:t>Like a mirror</a:t>
            </a:r>
          </a:p>
          <a:p>
            <a:pPr marL="514350" indent="-514350">
              <a:buFontTx/>
              <a:buAutoNum type="alphaLcParenR"/>
              <a:defRPr/>
            </a:pPr>
            <a:r>
              <a:rPr lang="en-US" dirty="0"/>
              <a:t>A rough surface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p:nvPr/>
        </p:nvCxnSpPr>
        <p:spPr>
          <a:xfrm rot="16200000" flipH="1">
            <a:off x="1087437" y="3978276"/>
            <a:ext cx="2193925" cy="16637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2" name="Group 12"/>
          <p:cNvGrpSpPr>
            <a:grpSpLocks/>
          </p:cNvGrpSpPr>
          <p:nvPr/>
        </p:nvGrpSpPr>
        <p:grpSpPr bwMode="auto">
          <a:xfrm rot="-5400000">
            <a:off x="4493419" y="3725069"/>
            <a:ext cx="180975" cy="5634037"/>
            <a:chOff x="5539563" y="956930"/>
            <a:chExt cx="180753" cy="5633484"/>
          </a:xfrm>
        </p:grpSpPr>
        <p:sp>
          <p:nvSpPr>
            <p:cNvPr id="16" name="Rectangle 15"/>
            <p:cNvSpPr/>
            <p:nvPr/>
          </p:nvSpPr>
          <p:spPr>
            <a:xfrm>
              <a:off x="5539563" y="956930"/>
              <a:ext cx="180753" cy="56239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7" name="Straight Connector 16"/>
            <p:cNvCxnSpPr/>
            <p:nvPr/>
          </p:nvCxnSpPr>
          <p:spPr>
            <a:xfrm flipV="1">
              <a:off x="5550662" y="97597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5550662" y="112836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5550662" y="128074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5550662" y="143313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5550662" y="158551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5550662" y="173790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550662" y="189028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5550662" y="204267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550662" y="219505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5550662" y="234744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5550662" y="249982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5550662" y="265221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550662" y="280459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5550662" y="295698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550662" y="310936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5550662" y="326175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5550662" y="341413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5550662" y="356652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5550662" y="371890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5550662" y="387129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5550662" y="402367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5550662" y="417606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5550662" y="4328450"/>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5550662" y="4480835"/>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5550661" y="4634806"/>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5550661" y="4787191"/>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5550661" y="4939576"/>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5550661" y="5091961"/>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5550661" y="5244346"/>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5550661" y="5396731"/>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5550661" y="5549116"/>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5550661" y="5701501"/>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5550661" y="5853886"/>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5550661" y="6006271"/>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5550661" y="6158656"/>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5550661" y="6311041"/>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5550661" y="6463426"/>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9" name="Straight Arrow Connector 58"/>
          <p:cNvCxnSpPr/>
          <p:nvPr/>
        </p:nvCxnSpPr>
        <p:spPr>
          <a:xfrm rot="16200000" flipH="1">
            <a:off x="1494631" y="4506120"/>
            <a:ext cx="2193925" cy="1662112"/>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rot="16200000" flipH="1">
            <a:off x="2290762" y="4508501"/>
            <a:ext cx="2195513" cy="1662112"/>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rot="16200000" flipH="1">
            <a:off x="1570037" y="3560763"/>
            <a:ext cx="2193925" cy="16637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rot="16200000" flipH="1">
            <a:off x="3028156" y="4495007"/>
            <a:ext cx="2195513" cy="166370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rot="16200000" flipH="1">
            <a:off x="2005807" y="3144044"/>
            <a:ext cx="2195512" cy="16637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rot="5400000" flipH="1" flipV="1">
            <a:off x="4695825" y="4510088"/>
            <a:ext cx="2174875" cy="166052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rot="5400000" flipH="1" flipV="1">
            <a:off x="3092451" y="3944937"/>
            <a:ext cx="2824162" cy="215106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rot="5400000" flipH="1" flipV="1">
            <a:off x="3894138" y="4254500"/>
            <a:ext cx="2482850" cy="18796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20203" name="TextBox 99"/>
          <p:cNvSpPr txBox="1">
            <a:spLocks noChangeArrowheads="1"/>
          </p:cNvSpPr>
          <p:nvPr/>
        </p:nvSpPr>
        <p:spPr bwMode="auto">
          <a:xfrm>
            <a:off x="5278438" y="1335088"/>
            <a:ext cx="1128712" cy="708025"/>
          </a:xfrm>
          <a:prstGeom prst="rect">
            <a:avLst/>
          </a:prstGeom>
          <a:noFill/>
          <a:ln w="9525">
            <a:noFill/>
            <a:miter lim="800000"/>
            <a:headEnd/>
            <a:tailEnd/>
          </a:ln>
        </p:spPr>
        <p:txBody>
          <a:bodyPr wrap="none">
            <a:spAutoFit/>
          </a:bodyPr>
          <a:lstStyle/>
          <a:p>
            <a:r>
              <a:rPr lang="en-US" sz="4000" dirty="0"/>
              <a:t>Rays</a:t>
            </a:r>
          </a:p>
        </p:txBody>
      </p:sp>
      <p:cxnSp>
        <p:nvCxnSpPr>
          <p:cNvPr id="101" name="Straight Arrow Connector 100"/>
          <p:cNvCxnSpPr>
            <a:stCxn id="520203" idx="2"/>
          </p:cNvCxnSpPr>
          <p:nvPr/>
        </p:nvCxnSpPr>
        <p:spPr>
          <a:xfrm rot="16200000" flipH="1">
            <a:off x="5124451" y="2762250"/>
            <a:ext cx="2119312" cy="681037"/>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520203" idx="2"/>
          </p:cNvCxnSpPr>
          <p:nvPr/>
        </p:nvCxnSpPr>
        <p:spPr>
          <a:xfrm rot="5400000">
            <a:off x="4959351" y="2693987"/>
            <a:ext cx="1535112" cy="233363"/>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59"/>
          <p:cNvGrpSpPr>
            <a:grpSpLocks/>
          </p:cNvGrpSpPr>
          <p:nvPr/>
        </p:nvGrpSpPr>
        <p:grpSpPr bwMode="auto">
          <a:xfrm rot="1063169">
            <a:off x="2404125" y="5324393"/>
            <a:ext cx="5533086" cy="1090247"/>
            <a:chOff x="539762" y="0"/>
            <a:chExt cx="6524625" cy="1333500"/>
          </a:xfrm>
        </p:grpSpPr>
        <p:sp>
          <p:nvSpPr>
            <p:cNvPr id="74" name="Freeform 73"/>
            <p:cNvSpPr/>
            <p:nvPr/>
          </p:nvSpPr>
          <p:spPr>
            <a:xfrm>
              <a:off x="540443" y="-558"/>
              <a:ext cx="6523860" cy="1333948"/>
            </a:xfrm>
            <a:custGeom>
              <a:avLst/>
              <a:gdLst>
                <a:gd name="connsiteX0" fmla="*/ 0 w 6524625"/>
                <a:gd name="connsiteY0" fmla="*/ 857250 h 1333500"/>
                <a:gd name="connsiteX1" fmla="*/ 733425 w 6524625"/>
                <a:gd name="connsiteY1" fmla="*/ 247650 h 1333500"/>
                <a:gd name="connsiteX2" fmla="*/ 1495425 w 6524625"/>
                <a:gd name="connsiteY2" fmla="*/ 666750 h 1333500"/>
                <a:gd name="connsiteX3" fmla="*/ 2257425 w 6524625"/>
                <a:gd name="connsiteY3" fmla="*/ 104775 h 1333500"/>
                <a:gd name="connsiteX4" fmla="*/ 2628900 w 6524625"/>
                <a:gd name="connsiteY4" fmla="*/ 876300 h 1333500"/>
                <a:gd name="connsiteX5" fmla="*/ 3305175 w 6524625"/>
                <a:gd name="connsiteY5" fmla="*/ 1143000 h 1333500"/>
                <a:gd name="connsiteX6" fmla="*/ 3905250 w 6524625"/>
                <a:gd name="connsiteY6" fmla="*/ 514350 h 1333500"/>
                <a:gd name="connsiteX7" fmla="*/ 4676775 w 6524625"/>
                <a:gd name="connsiteY7" fmla="*/ 95250 h 1333500"/>
                <a:gd name="connsiteX8" fmla="*/ 5657850 w 6524625"/>
                <a:gd name="connsiteY8" fmla="*/ 228600 h 1333500"/>
                <a:gd name="connsiteX9" fmla="*/ 6496050 w 6524625"/>
                <a:gd name="connsiteY9" fmla="*/ 0 h 1333500"/>
                <a:gd name="connsiteX10" fmla="*/ 6524625 w 6524625"/>
                <a:gd name="connsiteY10" fmla="*/ 161925 h 1333500"/>
                <a:gd name="connsiteX11" fmla="*/ 5553075 w 6524625"/>
                <a:gd name="connsiteY11" fmla="*/ 390525 h 1333500"/>
                <a:gd name="connsiteX12" fmla="*/ 4686300 w 6524625"/>
                <a:gd name="connsiteY12" fmla="*/ 257175 h 1333500"/>
                <a:gd name="connsiteX13" fmla="*/ 3952875 w 6524625"/>
                <a:gd name="connsiteY13" fmla="*/ 714375 h 1333500"/>
                <a:gd name="connsiteX14" fmla="*/ 3352800 w 6524625"/>
                <a:gd name="connsiteY14" fmla="*/ 1333500 h 1333500"/>
                <a:gd name="connsiteX15" fmla="*/ 2486025 w 6524625"/>
                <a:gd name="connsiteY15" fmla="*/ 1000125 h 1333500"/>
                <a:gd name="connsiteX16" fmla="*/ 2171700 w 6524625"/>
                <a:gd name="connsiteY16" fmla="*/ 371475 h 1333500"/>
                <a:gd name="connsiteX17" fmla="*/ 1457325 w 6524625"/>
                <a:gd name="connsiteY17" fmla="*/ 876300 h 1333500"/>
                <a:gd name="connsiteX18" fmla="*/ 733425 w 6524625"/>
                <a:gd name="connsiteY18" fmla="*/ 447675 h 1333500"/>
                <a:gd name="connsiteX19" fmla="*/ 114300 w 6524625"/>
                <a:gd name="connsiteY19" fmla="*/ 1009650 h 1333500"/>
                <a:gd name="connsiteX20" fmla="*/ 0 w 6524625"/>
                <a:gd name="connsiteY20" fmla="*/ 857250 h 13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24625" h="1333500">
                  <a:moveTo>
                    <a:pt x="0" y="857250"/>
                  </a:moveTo>
                  <a:lnTo>
                    <a:pt x="733425" y="247650"/>
                  </a:lnTo>
                  <a:lnTo>
                    <a:pt x="1495425" y="666750"/>
                  </a:lnTo>
                  <a:lnTo>
                    <a:pt x="2257425" y="104775"/>
                  </a:lnTo>
                  <a:lnTo>
                    <a:pt x="2628900" y="876300"/>
                  </a:lnTo>
                  <a:lnTo>
                    <a:pt x="3305175" y="1143000"/>
                  </a:lnTo>
                  <a:lnTo>
                    <a:pt x="3905250" y="514350"/>
                  </a:lnTo>
                  <a:lnTo>
                    <a:pt x="4676775" y="95250"/>
                  </a:lnTo>
                  <a:lnTo>
                    <a:pt x="5657850" y="228600"/>
                  </a:lnTo>
                  <a:lnTo>
                    <a:pt x="6496050" y="0"/>
                  </a:lnTo>
                  <a:lnTo>
                    <a:pt x="6524625" y="161925"/>
                  </a:lnTo>
                  <a:lnTo>
                    <a:pt x="5553075" y="390525"/>
                  </a:lnTo>
                  <a:lnTo>
                    <a:pt x="4686300" y="257175"/>
                  </a:lnTo>
                  <a:lnTo>
                    <a:pt x="3952875" y="714375"/>
                  </a:lnTo>
                  <a:lnTo>
                    <a:pt x="3352800" y="1333500"/>
                  </a:lnTo>
                  <a:lnTo>
                    <a:pt x="2486025" y="1000125"/>
                  </a:lnTo>
                  <a:lnTo>
                    <a:pt x="2171700" y="371475"/>
                  </a:lnTo>
                  <a:lnTo>
                    <a:pt x="1457325" y="876300"/>
                  </a:lnTo>
                  <a:lnTo>
                    <a:pt x="733425" y="447675"/>
                  </a:lnTo>
                  <a:lnTo>
                    <a:pt x="114300" y="1009650"/>
                  </a:lnTo>
                  <a:lnTo>
                    <a:pt x="0" y="857250"/>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7" name="Straight Connector 16"/>
            <p:cNvCxnSpPr/>
            <p:nvPr/>
          </p:nvCxnSpPr>
          <p:spPr>
            <a:xfrm rot="16200000" flipV="1">
              <a:off x="1104035" y="390765"/>
              <a:ext cx="124269" cy="992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V="1">
              <a:off x="1219971" y="296194"/>
              <a:ext cx="312614" cy="2489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V="1">
              <a:off x="1393564" y="370212"/>
              <a:ext cx="401931" cy="3313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flipV="1">
              <a:off x="2056028" y="671447"/>
              <a:ext cx="108735" cy="861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flipV="1">
              <a:off x="2179900" y="563735"/>
              <a:ext cx="120385" cy="973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6200000" flipV="1">
              <a:off x="2330147" y="459142"/>
              <a:ext cx="118443" cy="954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6200000" flipV="1">
              <a:off x="2480780" y="350880"/>
              <a:ext cx="159219" cy="127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V="1">
              <a:off x="2562460" y="276999"/>
              <a:ext cx="128152" cy="1048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16200000" flipV="1">
              <a:off x="2740349" y="155883"/>
              <a:ext cx="159219" cy="1291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16200000" flipV="1">
              <a:off x="3220929" y="938322"/>
              <a:ext cx="244654" cy="1946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V="1">
              <a:off x="3382232" y="999085"/>
              <a:ext cx="242713" cy="1890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16200000" flipV="1">
              <a:off x="3538160" y="1063415"/>
              <a:ext cx="221354" cy="1740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74" idx="14"/>
            </p:cNvCxnSpPr>
            <p:nvPr/>
          </p:nvCxnSpPr>
          <p:spPr>
            <a:xfrm flipH="1" flipV="1">
              <a:off x="3696420" y="1086149"/>
              <a:ext cx="194686" cy="246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6200000" flipV="1">
              <a:off x="4006634" y="995471"/>
              <a:ext cx="122328" cy="954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flipV="1">
              <a:off x="4148360" y="829009"/>
              <a:ext cx="133977" cy="1104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16200000" flipV="1">
              <a:off x="4292728" y="679590"/>
              <a:ext cx="143686" cy="10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16200000" flipV="1">
              <a:off x="4460325" y="512230"/>
              <a:ext cx="159219" cy="127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16200000" flipV="1">
              <a:off x="4613658" y="434086"/>
              <a:ext cx="141745" cy="1123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6200000" flipV="1">
              <a:off x="4767403" y="355328"/>
              <a:ext cx="128152" cy="101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16200000" flipV="1">
              <a:off x="4904175" y="265614"/>
              <a:ext cx="132036" cy="1029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flipV="1">
              <a:off x="5064935" y="185397"/>
              <a:ext cx="120385" cy="954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flipV="1">
              <a:off x="5181117" y="114810"/>
              <a:ext cx="192228" cy="1460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V="1">
              <a:off x="5374465" y="139636"/>
              <a:ext cx="170869" cy="1403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V="1">
              <a:off x="5522293" y="163418"/>
              <a:ext cx="188344" cy="1460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V="1">
              <a:off x="5674357" y="170870"/>
              <a:ext cx="199994" cy="1609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V="1">
              <a:off x="5823522" y="214352"/>
              <a:ext cx="178636" cy="1310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16200000" flipV="1">
              <a:off x="5963203" y="214560"/>
              <a:ext cx="184462" cy="1441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16200000" flipV="1">
              <a:off x="6141519" y="240763"/>
              <a:ext cx="118444" cy="973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V="1">
              <a:off x="6291980" y="204045"/>
              <a:ext cx="126211" cy="101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V="1">
              <a:off x="6445782" y="162110"/>
              <a:ext cx="120385" cy="992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16200000" flipV="1">
              <a:off x="6596042" y="117693"/>
              <a:ext cx="133978" cy="1104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V="1">
              <a:off x="979049" y="487372"/>
              <a:ext cx="132036" cy="10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V="1">
              <a:off x="855276" y="612296"/>
              <a:ext cx="120385" cy="954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16200000" flipV="1">
              <a:off x="6754065" y="83153"/>
              <a:ext cx="124269" cy="10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16200000" flipV="1">
              <a:off x="6897513" y="43637"/>
              <a:ext cx="137861" cy="1104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rot="16200000" flipV="1">
              <a:off x="3860270" y="1128656"/>
              <a:ext cx="122328" cy="973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rot="16200000" flipV="1">
              <a:off x="2764825" y="615921"/>
              <a:ext cx="506783" cy="4006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rot="16200000" flipV="1">
              <a:off x="2619667" y="255119"/>
              <a:ext cx="532025" cy="4211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rot="16200000" flipV="1">
              <a:off x="2917996" y="859447"/>
              <a:ext cx="198053" cy="1609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rot="16200000" flipV="1">
              <a:off x="1658627" y="505654"/>
              <a:ext cx="401931" cy="3332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rot="16200000" flipV="1">
              <a:off x="726966" y="721153"/>
              <a:ext cx="120385" cy="973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rot="16200000" flipV="1">
              <a:off x="616240" y="821039"/>
              <a:ext cx="120385" cy="973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 name="Straight Arrow Connector 2"/>
          <p:cNvCxnSpPr/>
          <p:nvPr/>
        </p:nvCxnSpPr>
        <p:spPr bwMode="auto">
          <a:xfrm rot="16200000" flipH="1">
            <a:off x="1907092" y="1219546"/>
            <a:ext cx="1793875" cy="14112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bwMode="auto">
          <a:xfrm rot="16200000" flipH="1">
            <a:off x="2199193" y="3870670"/>
            <a:ext cx="1504950" cy="1192213"/>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bwMode="auto">
          <a:xfrm rot="16200000" flipH="1">
            <a:off x="1960274" y="2715765"/>
            <a:ext cx="2744788" cy="2236787"/>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bwMode="auto">
          <a:xfrm rot="16200000" flipH="1">
            <a:off x="1303049" y="1728339"/>
            <a:ext cx="1784350" cy="143827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bwMode="auto">
          <a:xfrm rot="16200000" flipH="1">
            <a:off x="2265074" y="2220466"/>
            <a:ext cx="4079875" cy="3216275"/>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bwMode="auto">
          <a:xfrm rot="5400000" flipH="1" flipV="1">
            <a:off x="5421023" y="4425503"/>
            <a:ext cx="1914525" cy="9271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bwMode="auto">
          <a:xfrm flipV="1">
            <a:off x="3825297" y="2313695"/>
            <a:ext cx="3351358" cy="305536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bwMode="auto">
          <a:xfrm rot="16200000" flipV="1">
            <a:off x="2071399" y="2815778"/>
            <a:ext cx="3635375" cy="108902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p:nvPr/>
        </p:nvCxnSpPr>
        <p:spPr bwMode="auto">
          <a:xfrm rot="16200000" flipH="1">
            <a:off x="796637" y="2171252"/>
            <a:ext cx="1784350" cy="143827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bwMode="auto">
          <a:xfrm>
            <a:off x="3529013" y="5195440"/>
            <a:ext cx="307180" cy="183357"/>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5" name="Rectangle 2"/>
          <p:cNvSpPr>
            <a:spLocks noGrp="1" noChangeArrowheads="1"/>
          </p:cNvSpPr>
          <p:nvPr>
            <p:ph type="title"/>
          </p:nvPr>
        </p:nvSpPr>
        <p:spPr/>
        <p:txBody>
          <a:bodyPr/>
          <a:lstStyle/>
          <a:p>
            <a:pPr eaLnBrk="1" hangingPunct="1"/>
            <a:r>
              <a:rPr lang="en-US"/>
              <a:t>Question 35.3.6</a:t>
            </a:r>
          </a:p>
        </p:txBody>
      </p:sp>
      <p:sp>
        <p:nvSpPr>
          <p:cNvPr id="151556" name="Rectangle 3"/>
          <p:cNvSpPr>
            <a:spLocks noGrp="1" noChangeArrowheads="1"/>
          </p:cNvSpPr>
          <p:nvPr>
            <p:ph idx="1"/>
          </p:nvPr>
        </p:nvSpPr>
        <p:spPr/>
        <p:txBody>
          <a:bodyPr/>
          <a:lstStyle/>
          <a:p>
            <a:pPr marL="609600" indent="-609600" eaLnBrk="1" hangingPunct="1">
              <a:lnSpc>
                <a:spcPct val="90000"/>
              </a:lnSpc>
              <a:buFontTx/>
              <a:buNone/>
            </a:pPr>
            <a:r>
              <a:rPr lang="en-US" sz="2400"/>
              <a:t>I have a neat demo on the board where light goes from left to right. You can see the path the light takes. How can this be?</a:t>
            </a:r>
          </a:p>
          <a:p>
            <a:pPr marL="609600" indent="-609600" eaLnBrk="1" hangingPunct="1">
              <a:lnSpc>
                <a:spcPct val="90000"/>
              </a:lnSpc>
              <a:buFontTx/>
              <a:buAutoNum type="alphaLcParenR"/>
            </a:pPr>
            <a:r>
              <a:rPr lang="en-US" sz="2400"/>
              <a:t>The light ray is a different color than the laser, so I can see it.</a:t>
            </a:r>
          </a:p>
          <a:p>
            <a:pPr marL="609600" indent="-609600" eaLnBrk="1" hangingPunct="1">
              <a:lnSpc>
                <a:spcPct val="90000"/>
              </a:lnSpc>
              <a:buFontTx/>
              <a:buAutoNum type="alphaLcParenR"/>
            </a:pPr>
            <a:r>
              <a:rPr lang="en-US" sz="2400"/>
              <a:t>The light ray must follow the law of reflection, so it must be bouncing back along it’s original path</a:t>
            </a:r>
          </a:p>
          <a:p>
            <a:pPr marL="609600" indent="-609600" eaLnBrk="1" hangingPunct="1">
              <a:lnSpc>
                <a:spcPct val="90000"/>
              </a:lnSpc>
              <a:buFontTx/>
              <a:buAutoNum type="alphaLcParenR"/>
            </a:pPr>
            <a:r>
              <a:rPr lang="en-US" sz="2400"/>
              <a:t>The light ray must be hitting dust in the air as it travels, so we see the scattered light from the dust.</a:t>
            </a:r>
          </a:p>
          <a:p>
            <a:pPr marL="609600" indent="-609600" eaLnBrk="1" hangingPunct="1">
              <a:lnSpc>
                <a:spcPct val="90000"/>
              </a:lnSpc>
              <a:buFontTx/>
              <a:buAutoNum type="alphaLcParenR"/>
            </a:pPr>
            <a:r>
              <a:rPr lang="en-US" sz="2400"/>
              <a:t>The light is not a single ray, and part of the light beam it hits the board, sending rays to my eyes </a:t>
            </a:r>
          </a:p>
        </p:txBody>
      </p:sp>
      <p:sp>
        <p:nvSpPr>
          <p:cNvPr id="151554" name="Slide Number Placeholder 5"/>
          <p:cNvSpPr>
            <a:spLocks noGrp="1"/>
          </p:cNvSpPr>
          <p:nvPr>
            <p:ph type="sldNum" sz="quarter" idx="12"/>
          </p:nvPr>
        </p:nvSpPr>
        <p:spPr>
          <a:noFill/>
        </p:spPr>
        <p:txBody>
          <a:bodyPr/>
          <a:lstStyle/>
          <a:p>
            <a:fld id="{DAF81AD2-4A78-4F09-9DFB-9A1A5C31FC83}" type="slidenum">
              <a:rPr lang="en-US" smtClean="0"/>
              <a:pPr/>
              <a:t>39</a:t>
            </a:fld>
            <a:endParaRPr lang="en-US"/>
          </a:p>
        </p:txBody>
      </p:sp>
    </p:spTree>
    <p:extLst>
      <p:ext uri="{BB962C8B-B14F-4D97-AF65-F5344CB8AC3E}">
        <p14:creationId xmlns:p14="http://schemas.microsoft.com/office/powerpoint/2010/main" val="2699387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32019-FE33-0F77-90EA-91E97AC6A20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0C44833-A64D-A0CD-D5A4-83E2D51ECDC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1CE4DB4-55D6-FC9D-7A3E-C9959F519CF7}"/>
              </a:ext>
            </a:extLst>
          </p:cNvPr>
          <p:cNvPicPr>
            <a:picLocks noChangeAspect="1"/>
          </p:cNvPicPr>
          <p:nvPr/>
        </p:nvPicPr>
        <p:blipFill>
          <a:blip r:embed="rId2"/>
          <a:stretch>
            <a:fillRect/>
          </a:stretch>
        </p:blipFill>
        <p:spPr>
          <a:xfrm>
            <a:off x="605028" y="1417638"/>
            <a:ext cx="7450836" cy="4468026"/>
          </a:xfrm>
          <a:prstGeom prst="rect">
            <a:avLst/>
          </a:prstGeom>
        </p:spPr>
      </p:pic>
    </p:spTree>
    <p:extLst>
      <p:ext uri="{BB962C8B-B14F-4D97-AF65-F5344CB8AC3E}">
        <p14:creationId xmlns:p14="http://schemas.microsoft.com/office/powerpoint/2010/main" val="4034111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
          <p:cNvGrpSpPr>
            <a:grpSpLocks/>
          </p:cNvGrpSpPr>
          <p:nvPr/>
        </p:nvGrpSpPr>
        <p:grpSpPr bwMode="auto">
          <a:xfrm rot="-5400000">
            <a:off x="4790281" y="2336007"/>
            <a:ext cx="180975" cy="5634038"/>
            <a:chOff x="5539563" y="956930"/>
            <a:chExt cx="180753" cy="5633484"/>
          </a:xfrm>
        </p:grpSpPr>
        <p:sp>
          <p:nvSpPr>
            <p:cNvPr id="16" name="Rectangle 15"/>
            <p:cNvSpPr/>
            <p:nvPr/>
          </p:nvSpPr>
          <p:spPr>
            <a:xfrm>
              <a:off x="5539563" y="956930"/>
              <a:ext cx="180753" cy="56239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7" name="Straight Connector 16"/>
            <p:cNvCxnSpPr/>
            <p:nvPr/>
          </p:nvCxnSpPr>
          <p:spPr>
            <a:xfrm flipV="1">
              <a:off x="5550663" y="97597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5550663" y="112836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5550663" y="128074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5550663" y="143313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5550663" y="158551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5550663" y="173790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550663" y="189028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5550663" y="204267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550663" y="219505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5550663" y="234744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5550663" y="249982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5550663" y="265221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550663" y="280459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5550663" y="295698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550663" y="310936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5550663" y="326175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5550663" y="341413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5550663" y="356652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5550663" y="371890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5550663" y="387129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5550663" y="402367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5550663" y="417606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5550663" y="432844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5550663" y="448083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5550663" y="4634807"/>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5550663" y="4787192"/>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5550663" y="4939577"/>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5550663" y="5091962"/>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5550663" y="5244347"/>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5550663" y="5396732"/>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5550663" y="5549117"/>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5550663" y="5701502"/>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5550663" y="5853887"/>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5550663" y="6006272"/>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5550663" y="6158657"/>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5550663" y="6311042"/>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5550663" y="6463427"/>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0" name="Straight Arrow Connector 59"/>
          <p:cNvCxnSpPr/>
          <p:nvPr/>
        </p:nvCxnSpPr>
        <p:spPr>
          <a:xfrm rot="16200000" flipH="1">
            <a:off x="2586832" y="3118644"/>
            <a:ext cx="2195512" cy="166370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rot="16200000" flipH="1">
            <a:off x="1865312" y="2171701"/>
            <a:ext cx="2193925" cy="16637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rot="5400000" flipH="1" flipV="1">
            <a:off x="4190207" y="2866231"/>
            <a:ext cx="2482850" cy="187801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flipH="1" flipV="1">
            <a:off x="2832894" y="3358356"/>
            <a:ext cx="3327400" cy="15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1222" name="TextBox 62"/>
          <p:cNvSpPr txBox="1">
            <a:spLocks noChangeArrowheads="1"/>
          </p:cNvSpPr>
          <p:nvPr/>
        </p:nvSpPr>
        <p:spPr bwMode="auto">
          <a:xfrm>
            <a:off x="3883025" y="3432175"/>
            <a:ext cx="898525" cy="708025"/>
          </a:xfrm>
          <a:prstGeom prst="rect">
            <a:avLst/>
          </a:prstGeom>
          <a:noFill/>
          <a:ln w="9525">
            <a:noFill/>
            <a:miter lim="800000"/>
            <a:headEnd/>
            <a:tailEnd/>
          </a:ln>
        </p:spPr>
        <p:txBody>
          <a:bodyPr>
            <a:spAutoFit/>
          </a:bodyPr>
          <a:lstStyle/>
          <a:p>
            <a:r>
              <a:rPr lang="en-US" sz="4000" dirty="0">
                <a:sym typeface="Symbol" pitchFamily="18" charset="2"/>
              </a:rPr>
              <a:t></a:t>
            </a:r>
            <a:r>
              <a:rPr lang="en-US" sz="4000" baseline="-25000" dirty="0" err="1">
                <a:sym typeface="Symbol" pitchFamily="18" charset="2"/>
              </a:rPr>
              <a:t>i</a:t>
            </a:r>
            <a:endParaRPr lang="en-US" sz="4000" baseline="-25000" dirty="0"/>
          </a:p>
        </p:txBody>
      </p:sp>
      <p:sp>
        <p:nvSpPr>
          <p:cNvPr id="521223" name="TextBox 65"/>
          <p:cNvSpPr txBox="1">
            <a:spLocks noChangeArrowheads="1"/>
          </p:cNvSpPr>
          <p:nvPr/>
        </p:nvSpPr>
        <p:spPr bwMode="auto">
          <a:xfrm>
            <a:off x="4668980" y="3449638"/>
            <a:ext cx="900113" cy="708025"/>
          </a:xfrm>
          <a:prstGeom prst="rect">
            <a:avLst/>
          </a:prstGeom>
          <a:noFill/>
          <a:ln w="9525">
            <a:noFill/>
            <a:miter lim="800000"/>
            <a:headEnd/>
            <a:tailEnd/>
          </a:ln>
        </p:spPr>
        <p:txBody>
          <a:bodyPr>
            <a:spAutoFit/>
          </a:bodyPr>
          <a:lstStyle/>
          <a:p>
            <a:r>
              <a:rPr lang="en-US" sz="4000" dirty="0">
                <a:sym typeface="Symbol" pitchFamily="18" charset="2"/>
              </a:rPr>
              <a:t></a:t>
            </a:r>
            <a:r>
              <a:rPr lang="en-US" sz="4000" baseline="-25000" dirty="0">
                <a:sym typeface="Symbol" pitchFamily="18" charset="2"/>
              </a:rPr>
              <a:t>r</a:t>
            </a:r>
            <a:endParaRPr lang="en-US" sz="4000" baseline="-250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1" name="Title 3"/>
          <p:cNvSpPr>
            <a:spLocks noGrp="1"/>
          </p:cNvSpPr>
          <p:nvPr>
            <p:ph type="title"/>
          </p:nvPr>
        </p:nvSpPr>
        <p:spPr/>
        <p:txBody>
          <a:bodyPr/>
          <a:lstStyle/>
          <a:p>
            <a:r>
              <a:rPr lang="en-US" dirty="0"/>
              <a:t>Question 9.2</a:t>
            </a:r>
          </a:p>
        </p:txBody>
      </p:sp>
      <p:sp>
        <p:nvSpPr>
          <p:cNvPr id="5" name="Content Placeholder 4"/>
          <p:cNvSpPr>
            <a:spLocks noGrp="1"/>
          </p:cNvSpPr>
          <p:nvPr>
            <p:ph idx="1"/>
          </p:nvPr>
        </p:nvSpPr>
        <p:spPr/>
        <p:txBody>
          <a:bodyPr/>
          <a:lstStyle/>
          <a:p>
            <a:pPr>
              <a:buFontTx/>
              <a:buNone/>
              <a:defRPr/>
            </a:pPr>
            <a:r>
              <a:rPr lang="en-US" dirty="0"/>
              <a:t>A diffuse reflector is ……..</a:t>
            </a:r>
          </a:p>
          <a:p>
            <a:pPr>
              <a:buFontTx/>
              <a:buNone/>
              <a:defRPr/>
            </a:pPr>
            <a:endParaRPr lang="en-US" dirty="0"/>
          </a:p>
          <a:p>
            <a:pPr marL="514350" indent="-514350">
              <a:buFontTx/>
              <a:buAutoNum type="alphaLcParenR"/>
              <a:defRPr/>
            </a:pPr>
            <a:r>
              <a:rPr lang="en-US" dirty="0"/>
              <a:t>A reflector that is spectacular!</a:t>
            </a:r>
          </a:p>
          <a:p>
            <a:pPr marL="514350" indent="-514350">
              <a:buFontTx/>
              <a:buAutoNum type="alphaLcParenR"/>
              <a:defRPr/>
            </a:pPr>
            <a:r>
              <a:rPr lang="en-US" dirty="0"/>
              <a:t>One that can cook a hot dog</a:t>
            </a:r>
          </a:p>
          <a:p>
            <a:pPr marL="514350" indent="-514350">
              <a:buFontTx/>
              <a:buAutoNum type="alphaLcParenR"/>
              <a:defRPr/>
            </a:pPr>
            <a:r>
              <a:rPr lang="en-US" dirty="0"/>
              <a:t>Like a mirror</a:t>
            </a:r>
          </a:p>
          <a:p>
            <a:pPr marL="514350" indent="-514350">
              <a:buFontTx/>
              <a:buAutoNum type="alphaLcParenR"/>
              <a:defRPr/>
            </a:pPr>
            <a:r>
              <a:rPr lang="en-US" dirty="0"/>
              <a:t>A rough surface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Rectangle 2"/>
          <p:cNvSpPr>
            <a:spLocks noGrp="1" noChangeArrowheads="1"/>
          </p:cNvSpPr>
          <p:nvPr>
            <p:ph type="title"/>
          </p:nvPr>
        </p:nvSpPr>
        <p:spPr/>
        <p:txBody>
          <a:bodyPr/>
          <a:lstStyle/>
          <a:p>
            <a:r>
              <a:rPr lang="en-US" dirty="0"/>
              <a:t>Question 223.13.6</a:t>
            </a:r>
          </a:p>
        </p:txBody>
      </p:sp>
      <p:sp>
        <p:nvSpPr>
          <p:cNvPr id="154628" name="Rectangle 3"/>
          <p:cNvSpPr>
            <a:spLocks noGrp="1" noChangeArrowheads="1"/>
          </p:cNvSpPr>
          <p:nvPr>
            <p:ph idx="1"/>
          </p:nvPr>
        </p:nvSpPr>
        <p:spPr/>
        <p:txBody>
          <a:bodyPr/>
          <a:lstStyle/>
          <a:p>
            <a:pPr marL="609600" indent="-609600" eaLnBrk="1" hangingPunct="1">
              <a:buFontTx/>
              <a:buNone/>
            </a:pPr>
            <a:r>
              <a:rPr lang="en-US"/>
              <a:t>Are most natural surfaces diffuse or specular reflectors?</a:t>
            </a:r>
          </a:p>
          <a:p>
            <a:pPr marL="609600" indent="-609600" eaLnBrk="1" hangingPunct="1">
              <a:buFontTx/>
              <a:buAutoNum type="alphaLcParenR"/>
            </a:pPr>
            <a:r>
              <a:rPr lang="en-US"/>
              <a:t>Diffuse</a:t>
            </a:r>
          </a:p>
          <a:p>
            <a:pPr marL="609600" indent="-609600" eaLnBrk="1" hangingPunct="1">
              <a:buFontTx/>
              <a:buAutoNum type="alphaLcParenR"/>
            </a:pPr>
            <a:r>
              <a:rPr lang="en-US"/>
              <a:t>Specular</a:t>
            </a:r>
          </a:p>
        </p:txBody>
      </p:sp>
      <p:sp>
        <p:nvSpPr>
          <p:cNvPr id="154626" name="Slide Number Placeholder 5"/>
          <p:cNvSpPr>
            <a:spLocks noGrp="1"/>
          </p:cNvSpPr>
          <p:nvPr>
            <p:ph type="sldNum" sz="quarter" idx="12"/>
          </p:nvPr>
        </p:nvSpPr>
        <p:spPr>
          <a:noFill/>
        </p:spPr>
        <p:txBody>
          <a:bodyPr/>
          <a:lstStyle/>
          <a:p>
            <a:fld id="{B8E6AD27-EB95-4EB1-A594-734B180A987A}" type="slidenum">
              <a:rPr lang="en-US" smtClean="0"/>
              <a:pPr/>
              <a:t>42</a:t>
            </a:fld>
            <a:endParaRPr lang="en-US"/>
          </a:p>
        </p:txBody>
      </p:sp>
    </p:spTree>
    <p:extLst>
      <p:ext uri="{BB962C8B-B14F-4D97-AF65-F5344CB8AC3E}">
        <p14:creationId xmlns:p14="http://schemas.microsoft.com/office/powerpoint/2010/main" val="24097041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Rectangle 2"/>
          <p:cNvSpPr>
            <a:spLocks noGrp="1" noChangeArrowheads="1"/>
          </p:cNvSpPr>
          <p:nvPr>
            <p:ph type="title"/>
          </p:nvPr>
        </p:nvSpPr>
        <p:spPr/>
        <p:txBody>
          <a:bodyPr/>
          <a:lstStyle/>
          <a:p>
            <a:r>
              <a:rPr lang="en-US" dirty="0"/>
              <a:t>Question 223.13.7</a:t>
            </a:r>
          </a:p>
        </p:txBody>
      </p:sp>
      <p:sp>
        <p:nvSpPr>
          <p:cNvPr id="442371" name="Rectangle 3"/>
          <p:cNvSpPr>
            <a:spLocks noGrp="1" noChangeArrowheads="1"/>
          </p:cNvSpPr>
          <p:nvPr>
            <p:ph idx="1"/>
          </p:nvPr>
        </p:nvSpPr>
        <p:spPr>
          <a:xfrm>
            <a:off x="225425" y="1309688"/>
            <a:ext cx="4222750" cy="4525962"/>
          </a:xfrm>
        </p:spPr>
        <p:txBody>
          <a:bodyPr/>
          <a:lstStyle/>
          <a:p>
            <a:pPr eaLnBrk="1" hangingPunct="1">
              <a:lnSpc>
                <a:spcPct val="129000"/>
              </a:lnSpc>
              <a:buFontTx/>
              <a:buNone/>
              <a:defRPr/>
            </a:pPr>
            <a:r>
              <a:rPr lang="en-US" sz="2800" b="1">
                <a:effectLst>
                  <a:outerShdw blurRad="38100" dist="38100" dir="2700000" algn="tl">
                    <a:srgbClr val="C0C0C0"/>
                  </a:outerShdw>
                </a:effectLst>
              </a:rPr>
              <a:t>An observer at point O is facing a mirror and observes a light source S.    Where does the observer perceive the mirror image of the source to be located?</a:t>
            </a:r>
            <a:endParaRPr lang="en-US" sz="2800" b="1"/>
          </a:p>
          <a:p>
            <a:pPr eaLnBrk="1" hangingPunct="1">
              <a:defRPr/>
            </a:pPr>
            <a:endParaRPr lang="en-US" sz="2800"/>
          </a:p>
        </p:txBody>
      </p:sp>
      <p:sp>
        <p:nvSpPr>
          <p:cNvPr id="155650" name="Slide Number Placeholder 5"/>
          <p:cNvSpPr>
            <a:spLocks noGrp="1"/>
          </p:cNvSpPr>
          <p:nvPr>
            <p:ph type="sldNum" sz="quarter" idx="12"/>
          </p:nvPr>
        </p:nvSpPr>
        <p:spPr>
          <a:noFill/>
        </p:spPr>
        <p:txBody>
          <a:bodyPr/>
          <a:lstStyle/>
          <a:p>
            <a:fld id="{F50BF4A1-AE21-4954-9C2A-785BBF0CAE04}" type="slidenum">
              <a:rPr lang="en-US" smtClean="0"/>
              <a:pPr/>
              <a:t>43</a:t>
            </a:fld>
            <a:endParaRPr lang="en-US"/>
          </a:p>
        </p:txBody>
      </p:sp>
      <p:sp>
        <p:nvSpPr>
          <p:cNvPr id="155653" name="Oval 6"/>
          <p:cNvSpPr>
            <a:spLocks noChangeArrowheads="1"/>
          </p:cNvSpPr>
          <p:nvPr/>
        </p:nvSpPr>
        <p:spPr bwMode="auto">
          <a:xfrm>
            <a:off x="7318375" y="5719763"/>
            <a:ext cx="258763" cy="269875"/>
          </a:xfrm>
          <a:prstGeom prst="ellipse">
            <a:avLst/>
          </a:prstGeom>
          <a:solidFill>
            <a:schemeClr val="tx1"/>
          </a:solidFill>
          <a:ln w="9525">
            <a:noFill/>
            <a:round/>
            <a:headEnd/>
            <a:tailEnd/>
          </a:ln>
        </p:spPr>
        <p:txBody>
          <a:bodyPr wrap="none" anchor="ctr">
            <a:spAutoFit/>
          </a:bodyPr>
          <a:lstStyle/>
          <a:p>
            <a:endParaRPr lang="en-US"/>
          </a:p>
        </p:txBody>
      </p:sp>
      <p:sp>
        <p:nvSpPr>
          <p:cNvPr id="155654" name="Rectangle 7"/>
          <p:cNvSpPr>
            <a:spLocks noChangeArrowheads="1"/>
          </p:cNvSpPr>
          <p:nvPr/>
        </p:nvSpPr>
        <p:spPr bwMode="auto">
          <a:xfrm>
            <a:off x="6753225" y="2039938"/>
            <a:ext cx="115888" cy="1577975"/>
          </a:xfrm>
          <a:prstGeom prst="rect">
            <a:avLst/>
          </a:prstGeom>
          <a:solidFill>
            <a:srgbClr val="C0C0C0"/>
          </a:solidFill>
          <a:ln w="9525">
            <a:solidFill>
              <a:srgbClr val="B2B2B2"/>
            </a:solidFill>
            <a:miter lim="800000"/>
            <a:headEnd/>
            <a:tailEnd/>
          </a:ln>
        </p:spPr>
        <p:txBody>
          <a:bodyPr anchor="ctr">
            <a:spAutoFit/>
          </a:bodyPr>
          <a:lstStyle/>
          <a:p>
            <a:endParaRPr lang="en-US"/>
          </a:p>
        </p:txBody>
      </p:sp>
      <p:sp>
        <p:nvSpPr>
          <p:cNvPr id="155655" name="Oval 8"/>
          <p:cNvSpPr>
            <a:spLocks noChangeArrowheads="1"/>
          </p:cNvSpPr>
          <p:nvPr/>
        </p:nvSpPr>
        <p:spPr bwMode="auto">
          <a:xfrm>
            <a:off x="4973638" y="2128838"/>
            <a:ext cx="258762" cy="269875"/>
          </a:xfrm>
          <a:prstGeom prst="ellipse">
            <a:avLst/>
          </a:prstGeom>
          <a:solidFill>
            <a:srgbClr val="CCFFFF"/>
          </a:solidFill>
          <a:ln w="9525">
            <a:solidFill>
              <a:schemeClr val="tx1"/>
            </a:solidFill>
            <a:round/>
            <a:headEnd/>
            <a:tailEnd/>
          </a:ln>
        </p:spPr>
        <p:txBody>
          <a:bodyPr wrap="none" anchor="ctr">
            <a:spAutoFit/>
          </a:bodyPr>
          <a:lstStyle/>
          <a:p>
            <a:endParaRPr lang="en-US"/>
          </a:p>
        </p:txBody>
      </p:sp>
      <p:sp>
        <p:nvSpPr>
          <p:cNvPr id="155656" name="Oval 9"/>
          <p:cNvSpPr>
            <a:spLocks noChangeArrowheads="1"/>
          </p:cNvSpPr>
          <p:nvPr/>
        </p:nvSpPr>
        <p:spPr bwMode="auto">
          <a:xfrm>
            <a:off x="5976938" y="3711575"/>
            <a:ext cx="258762" cy="269875"/>
          </a:xfrm>
          <a:prstGeom prst="ellipse">
            <a:avLst/>
          </a:prstGeom>
          <a:solidFill>
            <a:srgbClr val="FFFF99"/>
          </a:solidFill>
          <a:ln w="9525">
            <a:solidFill>
              <a:schemeClr val="tx1"/>
            </a:solidFill>
            <a:round/>
            <a:headEnd/>
            <a:tailEnd/>
          </a:ln>
        </p:spPr>
        <p:txBody>
          <a:bodyPr wrap="none" anchor="ctr">
            <a:spAutoFit/>
          </a:bodyPr>
          <a:lstStyle/>
          <a:p>
            <a:endParaRPr lang="en-US"/>
          </a:p>
        </p:txBody>
      </p:sp>
      <p:sp>
        <p:nvSpPr>
          <p:cNvPr id="155657" name="Oval 10"/>
          <p:cNvSpPr>
            <a:spLocks noChangeArrowheads="1"/>
          </p:cNvSpPr>
          <p:nvPr/>
        </p:nvSpPr>
        <p:spPr bwMode="auto">
          <a:xfrm>
            <a:off x="7315200" y="3705225"/>
            <a:ext cx="260350" cy="269875"/>
          </a:xfrm>
          <a:prstGeom prst="ellipse">
            <a:avLst/>
          </a:prstGeom>
          <a:solidFill>
            <a:schemeClr val="tx1"/>
          </a:solidFill>
          <a:ln w="9525">
            <a:noFill/>
            <a:round/>
            <a:headEnd/>
            <a:tailEnd/>
          </a:ln>
        </p:spPr>
        <p:txBody>
          <a:bodyPr wrap="none" anchor="ctr">
            <a:spAutoFit/>
          </a:bodyPr>
          <a:lstStyle/>
          <a:p>
            <a:endParaRPr lang="en-US"/>
          </a:p>
        </p:txBody>
      </p:sp>
      <p:sp>
        <p:nvSpPr>
          <p:cNvPr id="155658" name="Oval 11"/>
          <p:cNvSpPr>
            <a:spLocks noChangeArrowheads="1"/>
          </p:cNvSpPr>
          <p:nvPr/>
        </p:nvSpPr>
        <p:spPr bwMode="auto">
          <a:xfrm>
            <a:off x="6673850" y="3268663"/>
            <a:ext cx="258763" cy="268287"/>
          </a:xfrm>
          <a:prstGeom prst="ellipse">
            <a:avLst/>
          </a:prstGeom>
          <a:solidFill>
            <a:schemeClr val="tx1"/>
          </a:solidFill>
          <a:ln w="9525">
            <a:noFill/>
            <a:round/>
            <a:headEnd/>
            <a:tailEnd/>
          </a:ln>
        </p:spPr>
        <p:txBody>
          <a:bodyPr wrap="none" anchor="ctr">
            <a:spAutoFit/>
          </a:bodyPr>
          <a:lstStyle/>
          <a:p>
            <a:endParaRPr lang="en-US"/>
          </a:p>
        </p:txBody>
      </p:sp>
      <p:sp>
        <p:nvSpPr>
          <p:cNvPr id="155659" name="Oval 12"/>
          <p:cNvSpPr>
            <a:spLocks noChangeArrowheads="1"/>
          </p:cNvSpPr>
          <p:nvPr/>
        </p:nvSpPr>
        <p:spPr bwMode="auto">
          <a:xfrm>
            <a:off x="8485188" y="2114550"/>
            <a:ext cx="258762" cy="269875"/>
          </a:xfrm>
          <a:prstGeom prst="ellipse">
            <a:avLst/>
          </a:prstGeom>
          <a:solidFill>
            <a:schemeClr val="tx1"/>
          </a:solidFill>
          <a:ln w="9525">
            <a:noFill/>
            <a:round/>
            <a:headEnd/>
            <a:tailEnd/>
          </a:ln>
        </p:spPr>
        <p:txBody>
          <a:bodyPr wrap="none" anchor="ctr">
            <a:spAutoFit/>
          </a:bodyPr>
          <a:lstStyle/>
          <a:p>
            <a:endParaRPr lang="en-US"/>
          </a:p>
        </p:txBody>
      </p:sp>
      <p:sp>
        <p:nvSpPr>
          <p:cNvPr id="155660" name="Text Box 13"/>
          <p:cNvSpPr txBox="1">
            <a:spLocks noChangeArrowheads="1"/>
          </p:cNvSpPr>
          <p:nvPr/>
        </p:nvSpPr>
        <p:spPr bwMode="auto">
          <a:xfrm>
            <a:off x="5962650" y="3709988"/>
            <a:ext cx="319088" cy="312737"/>
          </a:xfrm>
          <a:prstGeom prst="rect">
            <a:avLst/>
          </a:prstGeom>
          <a:noFill/>
          <a:ln w="9525">
            <a:noFill/>
            <a:miter lim="800000"/>
            <a:headEnd/>
            <a:tailEnd/>
          </a:ln>
        </p:spPr>
        <p:txBody>
          <a:bodyPr wrap="none">
            <a:spAutoFit/>
          </a:bodyPr>
          <a:lstStyle/>
          <a:p>
            <a:pPr eaLnBrk="0" hangingPunct="0">
              <a:lnSpc>
                <a:spcPct val="90000"/>
              </a:lnSpc>
            </a:pPr>
            <a:r>
              <a:rPr lang="en-US" sz="1600" b="1" dirty="0"/>
              <a:t>S</a:t>
            </a:r>
            <a:endParaRPr lang="en-US" sz="2000" dirty="0"/>
          </a:p>
        </p:txBody>
      </p:sp>
      <p:sp>
        <p:nvSpPr>
          <p:cNvPr id="155661" name="Text Box 14"/>
          <p:cNvSpPr txBox="1">
            <a:spLocks noChangeArrowheads="1"/>
          </p:cNvSpPr>
          <p:nvPr/>
        </p:nvSpPr>
        <p:spPr bwMode="auto">
          <a:xfrm>
            <a:off x="4948238" y="2111375"/>
            <a:ext cx="342900" cy="312738"/>
          </a:xfrm>
          <a:prstGeom prst="rect">
            <a:avLst/>
          </a:prstGeom>
          <a:noFill/>
          <a:ln w="9525">
            <a:noFill/>
            <a:miter lim="800000"/>
            <a:headEnd/>
            <a:tailEnd/>
          </a:ln>
        </p:spPr>
        <p:txBody>
          <a:bodyPr wrap="none">
            <a:spAutoFit/>
          </a:bodyPr>
          <a:lstStyle/>
          <a:p>
            <a:pPr eaLnBrk="0" hangingPunct="0">
              <a:lnSpc>
                <a:spcPct val="90000"/>
              </a:lnSpc>
            </a:pPr>
            <a:r>
              <a:rPr lang="en-US" sz="1600" b="1" dirty="0"/>
              <a:t>O</a:t>
            </a:r>
            <a:endParaRPr lang="en-US" sz="2000" dirty="0"/>
          </a:p>
        </p:txBody>
      </p:sp>
      <p:sp>
        <p:nvSpPr>
          <p:cNvPr id="155662" name="Text Box 15"/>
          <p:cNvSpPr txBox="1">
            <a:spLocks noChangeArrowheads="1"/>
          </p:cNvSpPr>
          <p:nvPr/>
        </p:nvSpPr>
        <p:spPr bwMode="auto">
          <a:xfrm>
            <a:off x="6643688" y="3251200"/>
            <a:ext cx="296862" cy="312738"/>
          </a:xfrm>
          <a:prstGeom prst="rect">
            <a:avLst/>
          </a:prstGeom>
          <a:noFill/>
          <a:ln w="9525">
            <a:noFill/>
            <a:miter lim="800000"/>
            <a:headEnd/>
            <a:tailEnd/>
          </a:ln>
        </p:spPr>
        <p:txBody>
          <a:bodyPr wrap="none">
            <a:spAutoFit/>
          </a:bodyPr>
          <a:lstStyle/>
          <a:p>
            <a:pPr eaLnBrk="0" hangingPunct="0">
              <a:lnSpc>
                <a:spcPct val="90000"/>
              </a:lnSpc>
            </a:pPr>
            <a:r>
              <a:rPr lang="en-US" sz="1600" b="1">
                <a:solidFill>
                  <a:schemeClr val="bg2"/>
                </a:solidFill>
              </a:rPr>
              <a:t>1</a:t>
            </a:r>
            <a:endParaRPr lang="en-US" sz="2000">
              <a:solidFill>
                <a:srgbClr val="00DFCA"/>
              </a:solidFill>
            </a:endParaRPr>
          </a:p>
        </p:txBody>
      </p:sp>
      <p:sp>
        <p:nvSpPr>
          <p:cNvPr id="155663" name="Text Box 16"/>
          <p:cNvSpPr txBox="1">
            <a:spLocks noChangeArrowheads="1"/>
          </p:cNvSpPr>
          <p:nvPr/>
        </p:nvSpPr>
        <p:spPr bwMode="auto">
          <a:xfrm>
            <a:off x="7278688" y="3686175"/>
            <a:ext cx="296862" cy="312738"/>
          </a:xfrm>
          <a:prstGeom prst="rect">
            <a:avLst/>
          </a:prstGeom>
          <a:noFill/>
          <a:ln w="9525">
            <a:noFill/>
            <a:miter lim="800000"/>
            <a:headEnd/>
            <a:tailEnd/>
          </a:ln>
        </p:spPr>
        <p:txBody>
          <a:bodyPr wrap="none">
            <a:spAutoFit/>
          </a:bodyPr>
          <a:lstStyle/>
          <a:p>
            <a:pPr eaLnBrk="0" hangingPunct="0">
              <a:lnSpc>
                <a:spcPct val="90000"/>
              </a:lnSpc>
            </a:pPr>
            <a:r>
              <a:rPr lang="en-US" sz="1600" b="1">
                <a:solidFill>
                  <a:schemeClr val="bg2"/>
                </a:solidFill>
              </a:rPr>
              <a:t>2</a:t>
            </a:r>
            <a:endParaRPr lang="en-US" sz="2000">
              <a:solidFill>
                <a:srgbClr val="00DFCA"/>
              </a:solidFill>
            </a:endParaRPr>
          </a:p>
        </p:txBody>
      </p:sp>
      <p:sp>
        <p:nvSpPr>
          <p:cNvPr id="155664" name="Text Box 17"/>
          <p:cNvSpPr txBox="1">
            <a:spLocks noChangeArrowheads="1"/>
          </p:cNvSpPr>
          <p:nvPr/>
        </p:nvSpPr>
        <p:spPr bwMode="auto">
          <a:xfrm>
            <a:off x="8453438" y="2098675"/>
            <a:ext cx="296862" cy="312738"/>
          </a:xfrm>
          <a:prstGeom prst="rect">
            <a:avLst/>
          </a:prstGeom>
          <a:noFill/>
          <a:ln w="9525">
            <a:noFill/>
            <a:miter lim="800000"/>
            <a:headEnd/>
            <a:tailEnd/>
          </a:ln>
        </p:spPr>
        <p:txBody>
          <a:bodyPr wrap="none">
            <a:spAutoFit/>
          </a:bodyPr>
          <a:lstStyle/>
          <a:p>
            <a:pPr eaLnBrk="0" hangingPunct="0">
              <a:lnSpc>
                <a:spcPct val="90000"/>
              </a:lnSpc>
            </a:pPr>
            <a:r>
              <a:rPr lang="en-US" sz="1600" b="1">
                <a:solidFill>
                  <a:schemeClr val="bg2"/>
                </a:solidFill>
              </a:rPr>
              <a:t>3</a:t>
            </a:r>
            <a:endParaRPr lang="en-US" sz="2000">
              <a:solidFill>
                <a:srgbClr val="00DFCA"/>
              </a:solidFill>
            </a:endParaRPr>
          </a:p>
        </p:txBody>
      </p:sp>
      <p:sp>
        <p:nvSpPr>
          <p:cNvPr id="155665" name="Text Box 18"/>
          <p:cNvSpPr txBox="1">
            <a:spLocks noChangeArrowheads="1"/>
          </p:cNvSpPr>
          <p:nvPr/>
        </p:nvSpPr>
        <p:spPr bwMode="auto">
          <a:xfrm>
            <a:off x="7288213" y="5699125"/>
            <a:ext cx="296862" cy="312738"/>
          </a:xfrm>
          <a:prstGeom prst="rect">
            <a:avLst/>
          </a:prstGeom>
          <a:noFill/>
          <a:ln w="9525">
            <a:noFill/>
            <a:miter lim="800000"/>
            <a:headEnd/>
            <a:tailEnd/>
          </a:ln>
        </p:spPr>
        <p:txBody>
          <a:bodyPr wrap="none">
            <a:spAutoFit/>
          </a:bodyPr>
          <a:lstStyle/>
          <a:p>
            <a:pPr eaLnBrk="0" hangingPunct="0">
              <a:lnSpc>
                <a:spcPct val="90000"/>
              </a:lnSpc>
            </a:pPr>
            <a:r>
              <a:rPr lang="en-US" sz="1600" b="1">
                <a:solidFill>
                  <a:schemeClr val="bg2"/>
                </a:solidFill>
              </a:rPr>
              <a:t>4</a:t>
            </a:r>
            <a:endParaRPr lang="en-US" sz="2000">
              <a:solidFill>
                <a:srgbClr val="00DFCA"/>
              </a:solidFill>
            </a:endParaRPr>
          </a:p>
        </p:txBody>
      </p:sp>
      <p:sp>
        <p:nvSpPr>
          <p:cNvPr id="155666" name="Text Box 19"/>
          <p:cNvSpPr txBox="1">
            <a:spLocks noChangeArrowheads="1"/>
          </p:cNvSpPr>
          <p:nvPr/>
        </p:nvSpPr>
        <p:spPr bwMode="auto">
          <a:xfrm>
            <a:off x="6397625" y="1738313"/>
            <a:ext cx="931863" cy="366712"/>
          </a:xfrm>
          <a:prstGeom prst="rect">
            <a:avLst/>
          </a:prstGeom>
          <a:noFill/>
          <a:ln w="9525">
            <a:noFill/>
            <a:miter lim="800000"/>
            <a:headEnd/>
            <a:tailEnd/>
          </a:ln>
        </p:spPr>
        <p:txBody>
          <a:bodyPr wrap="none">
            <a:spAutoFit/>
          </a:bodyPr>
          <a:lstStyle/>
          <a:p>
            <a:pPr eaLnBrk="0" hangingPunct="0">
              <a:lnSpc>
                <a:spcPct val="90000"/>
              </a:lnSpc>
            </a:pPr>
            <a:r>
              <a:rPr lang="en-US" sz="2000" b="1">
                <a:solidFill>
                  <a:schemeClr val="tx2"/>
                </a:solidFill>
              </a:rPr>
              <a:t>mirror</a:t>
            </a:r>
          </a:p>
        </p:txBody>
      </p:sp>
    </p:spTree>
    <p:extLst>
      <p:ext uri="{BB962C8B-B14F-4D97-AF65-F5344CB8AC3E}">
        <p14:creationId xmlns:p14="http://schemas.microsoft.com/office/powerpoint/2010/main" val="29343689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Number Placeholder 3"/>
          <p:cNvSpPr>
            <a:spLocks noGrp="1"/>
          </p:cNvSpPr>
          <p:nvPr>
            <p:ph type="sldNum" sz="quarter" idx="12"/>
          </p:nvPr>
        </p:nvSpPr>
        <p:spPr>
          <a:noFill/>
        </p:spPr>
        <p:txBody>
          <a:bodyPr/>
          <a:lstStyle/>
          <a:p>
            <a:fld id="{927AF202-8363-4A3F-874C-13259FD1A7E5}" type="slidenum">
              <a:rPr lang="en-US" smtClean="0"/>
              <a:pPr/>
              <a:t>44</a:t>
            </a:fld>
            <a:endParaRPr lang="en-US"/>
          </a:p>
        </p:txBody>
      </p:sp>
      <p:sp>
        <p:nvSpPr>
          <p:cNvPr id="156675" name="Text Box 3"/>
          <p:cNvSpPr txBox="1">
            <a:spLocks noChangeArrowheads="1"/>
          </p:cNvSpPr>
          <p:nvPr/>
        </p:nvSpPr>
        <p:spPr bwMode="auto">
          <a:xfrm>
            <a:off x="762000" y="1295400"/>
            <a:ext cx="7620000" cy="4339650"/>
          </a:xfrm>
          <a:prstGeom prst="rect">
            <a:avLst/>
          </a:prstGeom>
          <a:noFill/>
          <a:ln w="9525">
            <a:noFill/>
            <a:miter lim="800000"/>
            <a:headEnd/>
            <a:tailEnd/>
          </a:ln>
        </p:spPr>
        <p:txBody>
          <a:bodyPr>
            <a:spAutoFit/>
          </a:bodyPr>
          <a:lstStyle/>
          <a:p>
            <a:pPr marL="342900" indent="-342900">
              <a:spcBef>
                <a:spcPct val="50000"/>
              </a:spcBef>
            </a:pPr>
            <a:r>
              <a:rPr lang="en-US" sz="2400" dirty="0">
                <a:solidFill>
                  <a:srgbClr val="000000"/>
                </a:solidFill>
                <a:latin typeface="Times New Roman" pitchFamily="18" charset="0"/>
                <a:cs typeface="Times New Roman" pitchFamily="18" charset="0"/>
              </a:rPr>
              <a:t>In the movies, you sometimes see an actor looking in a mirror and you can see his face in the mirror. During the filming of this scene, what does the actor see in the mirror? </a:t>
            </a:r>
          </a:p>
          <a:p>
            <a:pPr marL="342900" indent="-342900">
              <a:spcBef>
                <a:spcPct val="50000"/>
              </a:spcBef>
              <a:buFontTx/>
              <a:buAutoNum type="alphaLcParenR"/>
            </a:pPr>
            <a:r>
              <a:rPr lang="en-US" sz="2400" dirty="0">
                <a:solidFill>
                  <a:srgbClr val="000000"/>
                </a:solidFill>
                <a:latin typeface="Times New Roman" pitchFamily="18" charset="0"/>
                <a:cs typeface="Times New Roman" pitchFamily="18" charset="0"/>
              </a:rPr>
              <a:t>his face </a:t>
            </a:r>
          </a:p>
          <a:p>
            <a:pPr marL="342900" indent="-342900">
              <a:spcBef>
                <a:spcPct val="50000"/>
              </a:spcBef>
              <a:buFontTx/>
              <a:buAutoNum type="alphaLcParenR"/>
            </a:pPr>
            <a:r>
              <a:rPr lang="en-US" sz="2400" dirty="0">
                <a:solidFill>
                  <a:srgbClr val="000000"/>
                </a:solidFill>
                <a:latin typeface="Times New Roman" pitchFamily="18" charset="0"/>
                <a:cs typeface="Times New Roman" pitchFamily="18" charset="0"/>
              </a:rPr>
              <a:t>your face </a:t>
            </a:r>
          </a:p>
          <a:p>
            <a:pPr marL="342900" indent="-342900">
              <a:spcBef>
                <a:spcPct val="50000"/>
              </a:spcBef>
              <a:buFontTx/>
              <a:buAutoNum type="alphaLcParenR"/>
            </a:pPr>
            <a:r>
              <a:rPr lang="en-US" sz="2400" dirty="0">
                <a:solidFill>
                  <a:srgbClr val="000000"/>
                </a:solidFill>
                <a:latin typeface="Times New Roman" pitchFamily="18" charset="0"/>
                <a:cs typeface="Times New Roman" pitchFamily="18" charset="0"/>
              </a:rPr>
              <a:t>the director’s face </a:t>
            </a:r>
          </a:p>
          <a:p>
            <a:pPr marL="342900" indent="-342900">
              <a:spcBef>
                <a:spcPct val="50000"/>
              </a:spcBef>
              <a:buFontTx/>
              <a:buAutoNum type="alphaLcParenR"/>
            </a:pPr>
            <a:r>
              <a:rPr lang="en-US" sz="2400" dirty="0">
                <a:solidFill>
                  <a:srgbClr val="000000"/>
                </a:solidFill>
                <a:latin typeface="Times New Roman" pitchFamily="18" charset="0"/>
                <a:cs typeface="Times New Roman" pitchFamily="18" charset="0"/>
              </a:rPr>
              <a:t>the movie camera </a:t>
            </a:r>
          </a:p>
          <a:p>
            <a:pPr marL="342900" indent="-342900">
              <a:spcBef>
                <a:spcPct val="50000"/>
              </a:spcBef>
              <a:buFontTx/>
              <a:buAutoNum type="alphaLcParenR"/>
            </a:pPr>
            <a:r>
              <a:rPr lang="en-US" sz="2400" dirty="0">
                <a:solidFill>
                  <a:srgbClr val="000000"/>
                </a:solidFill>
                <a:latin typeface="Times New Roman" pitchFamily="18" charset="0"/>
                <a:cs typeface="Times New Roman" pitchFamily="18" charset="0"/>
              </a:rPr>
              <a:t>impossible to determine</a:t>
            </a:r>
          </a:p>
        </p:txBody>
      </p:sp>
      <p:sp>
        <p:nvSpPr>
          <p:cNvPr id="156676" name="Line 4"/>
          <p:cNvSpPr>
            <a:spLocks noChangeShapeType="1"/>
          </p:cNvSpPr>
          <p:nvPr/>
        </p:nvSpPr>
        <p:spPr bwMode="auto">
          <a:xfrm>
            <a:off x="2743200" y="990600"/>
            <a:ext cx="3733800" cy="0"/>
          </a:xfrm>
          <a:prstGeom prst="line">
            <a:avLst/>
          </a:prstGeom>
          <a:noFill/>
          <a:ln w="9525">
            <a:solidFill>
              <a:schemeClr val="tx1"/>
            </a:solidFill>
            <a:round/>
            <a:headEnd/>
            <a:tailEnd/>
          </a:ln>
        </p:spPr>
        <p:txBody>
          <a:bodyPr/>
          <a:lstStyle/>
          <a:p>
            <a:endParaRPr lang="en-US"/>
          </a:p>
        </p:txBody>
      </p:sp>
      <p:sp>
        <p:nvSpPr>
          <p:cNvPr id="156677" name="Rectangle 5"/>
          <p:cNvSpPr>
            <a:spLocks noChangeArrowheads="1"/>
          </p:cNvSpPr>
          <p:nvPr/>
        </p:nvSpPr>
        <p:spPr bwMode="auto">
          <a:xfrm>
            <a:off x="1600200" y="0"/>
            <a:ext cx="6477000" cy="1143000"/>
          </a:xfrm>
          <a:prstGeom prst="rect">
            <a:avLst/>
          </a:prstGeom>
          <a:noFill/>
          <a:ln w="9525">
            <a:noFill/>
            <a:miter lim="800000"/>
            <a:headEnd/>
            <a:tailEnd/>
          </a:ln>
        </p:spPr>
        <p:txBody>
          <a:bodyPr anchor="ctr"/>
          <a:lstStyle/>
          <a:p>
            <a:pPr algn="ctr"/>
            <a:r>
              <a:rPr lang="en-US" sz="3600" dirty="0"/>
              <a:t>Question 223.13.8</a:t>
            </a:r>
            <a:endParaRPr lang="en-US" sz="3600" dirty="0">
              <a:solidFill>
                <a:schemeClr val="tx2"/>
              </a:solidFill>
            </a:endParaRPr>
          </a:p>
        </p:txBody>
      </p:sp>
    </p:spTree>
    <p:extLst>
      <p:ext uri="{BB962C8B-B14F-4D97-AF65-F5344CB8AC3E}">
        <p14:creationId xmlns:p14="http://schemas.microsoft.com/office/powerpoint/2010/main" val="16196834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9" name="Rectangle 2"/>
          <p:cNvSpPr>
            <a:spLocks noGrp="1" noChangeArrowheads="1"/>
          </p:cNvSpPr>
          <p:nvPr>
            <p:ph type="title"/>
          </p:nvPr>
        </p:nvSpPr>
        <p:spPr/>
        <p:txBody>
          <a:bodyPr/>
          <a:lstStyle/>
          <a:p>
            <a:r>
              <a:rPr lang="en-US" dirty="0"/>
              <a:t>Question 223.13.9</a:t>
            </a:r>
            <a:endParaRPr lang="en-US" dirty="0">
              <a:solidFill>
                <a:schemeClr val="tx2"/>
              </a:solidFill>
            </a:endParaRPr>
          </a:p>
        </p:txBody>
      </p:sp>
      <p:sp>
        <p:nvSpPr>
          <p:cNvPr id="444419" name="Rectangle 3"/>
          <p:cNvSpPr>
            <a:spLocks noGrp="1" noChangeArrowheads="1"/>
          </p:cNvSpPr>
          <p:nvPr>
            <p:ph idx="1"/>
          </p:nvPr>
        </p:nvSpPr>
        <p:spPr>
          <a:xfrm>
            <a:off x="457200" y="1266825"/>
            <a:ext cx="8229600" cy="2087563"/>
          </a:xfrm>
        </p:spPr>
        <p:txBody>
          <a:bodyPr/>
          <a:lstStyle/>
          <a:p>
            <a:pPr eaLnBrk="1" hangingPunct="1">
              <a:lnSpc>
                <a:spcPct val="139000"/>
              </a:lnSpc>
              <a:buFontTx/>
              <a:buNone/>
              <a:defRPr/>
            </a:pPr>
            <a:r>
              <a:rPr lang="en-US" sz="2800" b="1" dirty="0"/>
              <a:t>When watching the Moon over the ocean, you often see a long streak of light on the surface of the water.  This occurs because:</a:t>
            </a:r>
            <a:endParaRPr lang="en-US" sz="2800" b="1" dirty="0">
              <a:effectLst>
                <a:outerShdw blurRad="38100" dist="38100" dir="2700000" algn="tl">
                  <a:srgbClr val="C0C0C0"/>
                </a:outerShdw>
              </a:effectLst>
            </a:endParaRPr>
          </a:p>
          <a:p>
            <a:pPr eaLnBrk="1" hangingPunct="1">
              <a:defRPr/>
            </a:pPr>
            <a:endParaRPr lang="en-US" sz="2800" dirty="0"/>
          </a:p>
        </p:txBody>
      </p:sp>
      <p:sp>
        <p:nvSpPr>
          <p:cNvPr id="157698" name="Slide Number Placeholder 5"/>
          <p:cNvSpPr>
            <a:spLocks noGrp="1"/>
          </p:cNvSpPr>
          <p:nvPr>
            <p:ph type="sldNum" sz="quarter" idx="12"/>
          </p:nvPr>
        </p:nvSpPr>
        <p:spPr>
          <a:noFill/>
        </p:spPr>
        <p:txBody>
          <a:bodyPr/>
          <a:lstStyle/>
          <a:p>
            <a:fld id="{B018E07D-EBF8-4CC9-B550-C735294C19A8}" type="slidenum">
              <a:rPr lang="en-US" smtClean="0"/>
              <a:pPr/>
              <a:t>45</a:t>
            </a:fld>
            <a:endParaRPr lang="en-US"/>
          </a:p>
        </p:txBody>
      </p:sp>
      <p:sp>
        <p:nvSpPr>
          <p:cNvPr id="157701" name="Text Box 4"/>
          <p:cNvSpPr txBox="1">
            <a:spLocks noChangeArrowheads="1"/>
          </p:cNvSpPr>
          <p:nvPr/>
        </p:nvSpPr>
        <p:spPr bwMode="auto">
          <a:xfrm>
            <a:off x="6483350" y="6146800"/>
            <a:ext cx="361950" cy="366713"/>
          </a:xfrm>
          <a:prstGeom prst="rect">
            <a:avLst/>
          </a:prstGeom>
          <a:noFill/>
          <a:ln w="9525">
            <a:noFill/>
            <a:miter lim="800000"/>
            <a:headEnd/>
            <a:tailEnd/>
          </a:ln>
        </p:spPr>
        <p:txBody>
          <a:bodyPr wrap="none">
            <a:spAutoFit/>
          </a:bodyPr>
          <a:lstStyle/>
          <a:p>
            <a:r>
              <a:rPr lang="en-US"/>
              <a:t>G</a:t>
            </a:r>
          </a:p>
        </p:txBody>
      </p:sp>
      <p:grpSp>
        <p:nvGrpSpPr>
          <p:cNvPr id="2" name="Group 5"/>
          <p:cNvGrpSpPr>
            <a:grpSpLocks/>
          </p:cNvGrpSpPr>
          <p:nvPr/>
        </p:nvGrpSpPr>
        <p:grpSpPr bwMode="auto">
          <a:xfrm>
            <a:off x="6321425" y="3263900"/>
            <a:ext cx="2254250" cy="2797175"/>
            <a:chOff x="3945" y="2038"/>
            <a:chExt cx="1420" cy="1762"/>
          </a:xfrm>
        </p:grpSpPr>
        <p:sp>
          <p:nvSpPr>
            <p:cNvPr id="157704" name="Rectangle 6"/>
            <p:cNvSpPr>
              <a:spLocks noChangeArrowheads="1"/>
            </p:cNvSpPr>
            <p:nvPr/>
          </p:nvSpPr>
          <p:spPr bwMode="auto">
            <a:xfrm>
              <a:off x="3952" y="2038"/>
              <a:ext cx="1396" cy="1757"/>
            </a:xfrm>
            <a:prstGeom prst="rect">
              <a:avLst/>
            </a:prstGeom>
            <a:solidFill>
              <a:srgbClr val="000099"/>
            </a:solidFill>
            <a:ln w="9525">
              <a:noFill/>
              <a:miter lim="800000"/>
              <a:headEnd type="none" w="sm" len="sm"/>
              <a:tailEnd type="none" w="sm" len="sm"/>
            </a:ln>
          </p:spPr>
          <p:txBody>
            <a:bodyPr wrap="none" anchor="ctr"/>
            <a:lstStyle/>
            <a:p>
              <a:endParaRPr lang="en-US"/>
            </a:p>
          </p:txBody>
        </p:sp>
        <p:grpSp>
          <p:nvGrpSpPr>
            <p:cNvPr id="3" name="Group 7"/>
            <p:cNvGrpSpPr>
              <a:grpSpLocks/>
            </p:cNvGrpSpPr>
            <p:nvPr/>
          </p:nvGrpSpPr>
          <p:grpSpPr bwMode="auto">
            <a:xfrm>
              <a:off x="3945" y="2049"/>
              <a:ext cx="1420" cy="1751"/>
              <a:chOff x="2360" y="627"/>
              <a:chExt cx="988" cy="1218"/>
            </a:xfrm>
          </p:grpSpPr>
          <p:sp>
            <p:nvSpPr>
              <p:cNvPr id="157706" name="Rectangle 8"/>
              <p:cNvSpPr>
                <a:spLocks noChangeArrowheads="1"/>
              </p:cNvSpPr>
              <p:nvPr/>
            </p:nvSpPr>
            <p:spPr bwMode="auto">
              <a:xfrm>
                <a:off x="2364" y="789"/>
                <a:ext cx="975" cy="1056"/>
              </a:xfrm>
              <a:prstGeom prst="rect">
                <a:avLst/>
              </a:prstGeom>
              <a:solidFill>
                <a:srgbClr val="99A3D6"/>
              </a:solidFill>
              <a:ln w="9525">
                <a:noFill/>
                <a:miter lim="800000"/>
                <a:headEnd/>
                <a:tailEnd/>
              </a:ln>
            </p:spPr>
            <p:txBody>
              <a:bodyPr/>
              <a:lstStyle/>
              <a:p>
                <a:endParaRPr lang="en-US"/>
              </a:p>
            </p:txBody>
          </p:sp>
          <p:sp>
            <p:nvSpPr>
              <p:cNvPr id="157707" name="Freeform 9"/>
              <p:cNvSpPr>
                <a:spLocks/>
              </p:cNvSpPr>
              <p:nvPr/>
            </p:nvSpPr>
            <p:spPr bwMode="auto">
              <a:xfrm>
                <a:off x="2789" y="691"/>
                <a:ext cx="219" cy="100"/>
              </a:xfrm>
              <a:custGeom>
                <a:avLst/>
                <a:gdLst>
                  <a:gd name="T0" fmla="*/ 0 w 219"/>
                  <a:gd name="T1" fmla="*/ 96 h 100"/>
                  <a:gd name="T2" fmla="*/ 2 w 219"/>
                  <a:gd name="T3" fmla="*/ 67 h 100"/>
                  <a:gd name="T4" fmla="*/ 24 w 219"/>
                  <a:gd name="T5" fmla="*/ 34 h 100"/>
                  <a:gd name="T6" fmla="*/ 62 w 219"/>
                  <a:gd name="T7" fmla="*/ 9 h 100"/>
                  <a:gd name="T8" fmla="*/ 128 w 219"/>
                  <a:gd name="T9" fmla="*/ 0 h 100"/>
                  <a:gd name="T10" fmla="*/ 177 w 219"/>
                  <a:gd name="T11" fmla="*/ 14 h 100"/>
                  <a:gd name="T12" fmla="*/ 208 w 219"/>
                  <a:gd name="T13" fmla="*/ 42 h 100"/>
                  <a:gd name="T14" fmla="*/ 219 w 219"/>
                  <a:gd name="T15" fmla="*/ 89 h 100"/>
                  <a:gd name="T16" fmla="*/ 153 w 219"/>
                  <a:gd name="T17" fmla="*/ 96 h 100"/>
                  <a:gd name="T18" fmla="*/ 29 w 219"/>
                  <a:gd name="T19" fmla="*/ 100 h 100"/>
                  <a:gd name="T20" fmla="*/ 0 w 219"/>
                  <a:gd name="T21" fmla="*/ 96 h 100"/>
                  <a:gd name="T22" fmla="*/ 0 w 219"/>
                  <a:gd name="T23" fmla="*/ 96 h 1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9"/>
                  <a:gd name="T37" fmla="*/ 0 h 100"/>
                  <a:gd name="T38" fmla="*/ 219 w 219"/>
                  <a:gd name="T39" fmla="*/ 100 h 1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9" h="100">
                    <a:moveTo>
                      <a:pt x="0" y="96"/>
                    </a:moveTo>
                    <a:lnTo>
                      <a:pt x="2" y="67"/>
                    </a:lnTo>
                    <a:lnTo>
                      <a:pt x="24" y="34"/>
                    </a:lnTo>
                    <a:lnTo>
                      <a:pt x="62" y="9"/>
                    </a:lnTo>
                    <a:lnTo>
                      <a:pt x="128" y="0"/>
                    </a:lnTo>
                    <a:lnTo>
                      <a:pt x="177" y="14"/>
                    </a:lnTo>
                    <a:lnTo>
                      <a:pt x="208" y="42"/>
                    </a:lnTo>
                    <a:lnTo>
                      <a:pt x="219" y="89"/>
                    </a:lnTo>
                    <a:lnTo>
                      <a:pt x="153" y="96"/>
                    </a:lnTo>
                    <a:lnTo>
                      <a:pt x="29" y="100"/>
                    </a:lnTo>
                    <a:lnTo>
                      <a:pt x="0" y="96"/>
                    </a:lnTo>
                    <a:close/>
                  </a:path>
                </a:pathLst>
              </a:custGeom>
              <a:solidFill>
                <a:srgbClr val="FFFF85"/>
              </a:solidFill>
              <a:ln w="9525">
                <a:noFill/>
                <a:round/>
                <a:headEnd/>
                <a:tailEnd/>
              </a:ln>
            </p:spPr>
            <p:txBody>
              <a:bodyPr/>
              <a:lstStyle/>
              <a:p>
                <a:endParaRPr lang="en-US"/>
              </a:p>
            </p:txBody>
          </p:sp>
          <p:sp>
            <p:nvSpPr>
              <p:cNvPr id="157708" name="Freeform 10"/>
              <p:cNvSpPr>
                <a:spLocks/>
              </p:cNvSpPr>
              <p:nvPr/>
            </p:nvSpPr>
            <p:spPr bwMode="auto">
              <a:xfrm>
                <a:off x="2360" y="779"/>
                <a:ext cx="988" cy="25"/>
              </a:xfrm>
              <a:custGeom>
                <a:avLst/>
                <a:gdLst>
                  <a:gd name="T0" fmla="*/ 560 w 988"/>
                  <a:gd name="T1" fmla="*/ 7 h 25"/>
                  <a:gd name="T2" fmla="*/ 636 w 988"/>
                  <a:gd name="T3" fmla="*/ 5 h 25"/>
                  <a:gd name="T4" fmla="*/ 709 w 988"/>
                  <a:gd name="T5" fmla="*/ 5 h 25"/>
                  <a:gd name="T6" fmla="*/ 784 w 988"/>
                  <a:gd name="T7" fmla="*/ 5 h 25"/>
                  <a:gd name="T8" fmla="*/ 844 w 988"/>
                  <a:gd name="T9" fmla="*/ 5 h 25"/>
                  <a:gd name="T10" fmla="*/ 882 w 988"/>
                  <a:gd name="T11" fmla="*/ 5 h 25"/>
                  <a:gd name="T12" fmla="*/ 919 w 988"/>
                  <a:gd name="T13" fmla="*/ 5 h 25"/>
                  <a:gd name="T14" fmla="*/ 955 w 988"/>
                  <a:gd name="T15" fmla="*/ 5 h 25"/>
                  <a:gd name="T16" fmla="*/ 977 w 988"/>
                  <a:gd name="T17" fmla="*/ 5 h 25"/>
                  <a:gd name="T18" fmla="*/ 988 w 988"/>
                  <a:gd name="T19" fmla="*/ 7 h 25"/>
                  <a:gd name="T20" fmla="*/ 984 w 988"/>
                  <a:gd name="T21" fmla="*/ 14 h 25"/>
                  <a:gd name="T22" fmla="*/ 959 w 988"/>
                  <a:gd name="T23" fmla="*/ 18 h 25"/>
                  <a:gd name="T24" fmla="*/ 924 w 988"/>
                  <a:gd name="T25" fmla="*/ 18 h 25"/>
                  <a:gd name="T26" fmla="*/ 884 w 988"/>
                  <a:gd name="T27" fmla="*/ 18 h 25"/>
                  <a:gd name="T28" fmla="*/ 857 w 988"/>
                  <a:gd name="T29" fmla="*/ 18 h 25"/>
                  <a:gd name="T30" fmla="*/ 844 w 988"/>
                  <a:gd name="T31" fmla="*/ 18 h 25"/>
                  <a:gd name="T32" fmla="*/ 829 w 988"/>
                  <a:gd name="T33" fmla="*/ 18 h 25"/>
                  <a:gd name="T34" fmla="*/ 815 w 988"/>
                  <a:gd name="T35" fmla="*/ 18 h 25"/>
                  <a:gd name="T36" fmla="*/ 789 w 988"/>
                  <a:gd name="T37" fmla="*/ 18 h 25"/>
                  <a:gd name="T38" fmla="*/ 749 w 988"/>
                  <a:gd name="T39" fmla="*/ 18 h 25"/>
                  <a:gd name="T40" fmla="*/ 711 w 988"/>
                  <a:gd name="T41" fmla="*/ 18 h 25"/>
                  <a:gd name="T42" fmla="*/ 673 w 988"/>
                  <a:gd name="T43" fmla="*/ 18 h 25"/>
                  <a:gd name="T44" fmla="*/ 622 w 988"/>
                  <a:gd name="T45" fmla="*/ 18 h 25"/>
                  <a:gd name="T46" fmla="*/ 556 w 988"/>
                  <a:gd name="T47" fmla="*/ 18 h 25"/>
                  <a:gd name="T48" fmla="*/ 492 w 988"/>
                  <a:gd name="T49" fmla="*/ 20 h 25"/>
                  <a:gd name="T50" fmla="*/ 427 w 988"/>
                  <a:gd name="T51" fmla="*/ 22 h 25"/>
                  <a:gd name="T52" fmla="*/ 387 w 988"/>
                  <a:gd name="T53" fmla="*/ 25 h 25"/>
                  <a:gd name="T54" fmla="*/ 379 w 988"/>
                  <a:gd name="T55" fmla="*/ 25 h 25"/>
                  <a:gd name="T56" fmla="*/ 354 w 988"/>
                  <a:gd name="T57" fmla="*/ 22 h 25"/>
                  <a:gd name="T58" fmla="*/ 319 w 988"/>
                  <a:gd name="T59" fmla="*/ 22 h 25"/>
                  <a:gd name="T60" fmla="*/ 283 w 988"/>
                  <a:gd name="T61" fmla="*/ 25 h 25"/>
                  <a:gd name="T62" fmla="*/ 248 w 988"/>
                  <a:gd name="T63" fmla="*/ 25 h 25"/>
                  <a:gd name="T64" fmla="*/ 215 w 988"/>
                  <a:gd name="T65" fmla="*/ 22 h 25"/>
                  <a:gd name="T66" fmla="*/ 184 w 988"/>
                  <a:gd name="T67" fmla="*/ 25 h 25"/>
                  <a:gd name="T68" fmla="*/ 155 w 988"/>
                  <a:gd name="T69" fmla="*/ 25 h 25"/>
                  <a:gd name="T70" fmla="*/ 121 w 988"/>
                  <a:gd name="T71" fmla="*/ 25 h 25"/>
                  <a:gd name="T72" fmla="*/ 90 w 988"/>
                  <a:gd name="T73" fmla="*/ 22 h 25"/>
                  <a:gd name="T74" fmla="*/ 62 w 988"/>
                  <a:gd name="T75" fmla="*/ 22 h 25"/>
                  <a:gd name="T76" fmla="*/ 37 w 988"/>
                  <a:gd name="T77" fmla="*/ 20 h 25"/>
                  <a:gd name="T78" fmla="*/ 11 w 988"/>
                  <a:gd name="T79" fmla="*/ 18 h 25"/>
                  <a:gd name="T80" fmla="*/ 2 w 988"/>
                  <a:gd name="T81" fmla="*/ 9 h 25"/>
                  <a:gd name="T82" fmla="*/ 0 w 988"/>
                  <a:gd name="T83" fmla="*/ 2 h 25"/>
                  <a:gd name="T84" fmla="*/ 2 w 988"/>
                  <a:gd name="T85" fmla="*/ 0 h 25"/>
                  <a:gd name="T86" fmla="*/ 31 w 988"/>
                  <a:gd name="T87" fmla="*/ 2 h 25"/>
                  <a:gd name="T88" fmla="*/ 82 w 988"/>
                  <a:gd name="T89" fmla="*/ 5 h 25"/>
                  <a:gd name="T90" fmla="*/ 130 w 988"/>
                  <a:gd name="T91" fmla="*/ 7 h 25"/>
                  <a:gd name="T92" fmla="*/ 172 w 988"/>
                  <a:gd name="T93" fmla="*/ 9 h 25"/>
                  <a:gd name="T94" fmla="*/ 217 w 988"/>
                  <a:gd name="T95" fmla="*/ 9 h 25"/>
                  <a:gd name="T96" fmla="*/ 270 w 988"/>
                  <a:gd name="T97" fmla="*/ 9 h 25"/>
                  <a:gd name="T98" fmla="*/ 321 w 988"/>
                  <a:gd name="T99" fmla="*/ 9 h 25"/>
                  <a:gd name="T100" fmla="*/ 376 w 988"/>
                  <a:gd name="T101" fmla="*/ 11 h 25"/>
                  <a:gd name="T102" fmla="*/ 418 w 988"/>
                  <a:gd name="T103" fmla="*/ 11 h 25"/>
                  <a:gd name="T104" fmla="*/ 447 w 988"/>
                  <a:gd name="T105" fmla="*/ 9 h 25"/>
                  <a:gd name="T106" fmla="*/ 478 w 988"/>
                  <a:gd name="T107" fmla="*/ 9 h 25"/>
                  <a:gd name="T108" fmla="*/ 507 w 988"/>
                  <a:gd name="T109" fmla="*/ 9 h 25"/>
                  <a:gd name="T110" fmla="*/ 520 w 988"/>
                  <a:gd name="T111" fmla="*/ 9 h 2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988"/>
                  <a:gd name="T169" fmla="*/ 0 h 25"/>
                  <a:gd name="T170" fmla="*/ 988 w 988"/>
                  <a:gd name="T171" fmla="*/ 25 h 2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988" h="25">
                    <a:moveTo>
                      <a:pt x="520" y="9"/>
                    </a:moveTo>
                    <a:lnTo>
                      <a:pt x="560" y="7"/>
                    </a:lnTo>
                    <a:lnTo>
                      <a:pt x="598" y="7"/>
                    </a:lnTo>
                    <a:lnTo>
                      <a:pt x="636" y="5"/>
                    </a:lnTo>
                    <a:lnTo>
                      <a:pt x="673" y="5"/>
                    </a:lnTo>
                    <a:lnTo>
                      <a:pt x="709" y="5"/>
                    </a:lnTo>
                    <a:lnTo>
                      <a:pt x="747" y="5"/>
                    </a:lnTo>
                    <a:lnTo>
                      <a:pt x="784" y="5"/>
                    </a:lnTo>
                    <a:lnTo>
                      <a:pt x="826" y="7"/>
                    </a:lnTo>
                    <a:lnTo>
                      <a:pt x="844" y="5"/>
                    </a:lnTo>
                    <a:lnTo>
                      <a:pt x="862" y="5"/>
                    </a:lnTo>
                    <a:lnTo>
                      <a:pt x="882" y="5"/>
                    </a:lnTo>
                    <a:lnTo>
                      <a:pt x="899" y="5"/>
                    </a:lnTo>
                    <a:lnTo>
                      <a:pt x="919" y="5"/>
                    </a:lnTo>
                    <a:lnTo>
                      <a:pt x="937" y="5"/>
                    </a:lnTo>
                    <a:lnTo>
                      <a:pt x="955" y="5"/>
                    </a:lnTo>
                    <a:lnTo>
                      <a:pt x="975" y="5"/>
                    </a:lnTo>
                    <a:lnTo>
                      <a:pt x="977" y="5"/>
                    </a:lnTo>
                    <a:lnTo>
                      <a:pt x="986" y="5"/>
                    </a:lnTo>
                    <a:lnTo>
                      <a:pt x="988" y="7"/>
                    </a:lnTo>
                    <a:lnTo>
                      <a:pt x="988" y="11"/>
                    </a:lnTo>
                    <a:lnTo>
                      <a:pt x="984" y="14"/>
                    </a:lnTo>
                    <a:lnTo>
                      <a:pt x="975" y="18"/>
                    </a:lnTo>
                    <a:lnTo>
                      <a:pt x="959" y="18"/>
                    </a:lnTo>
                    <a:lnTo>
                      <a:pt x="944" y="18"/>
                    </a:lnTo>
                    <a:lnTo>
                      <a:pt x="924" y="18"/>
                    </a:lnTo>
                    <a:lnTo>
                      <a:pt x="904" y="18"/>
                    </a:lnTo>
                    <a:lnTo>
                      <a:pt x="884" y="18"/>
                    </a:lnTo>
                    <a:lnTo>
                      <a:pt x="866" y="18"/>
                    </a:lnTo>
                    <a:lnTo>
                      <a:pt x="857" y="18"/>
                    </a:lnTo>
                    <a:lnTo>
                      <a:pt x="851" y="18"/>
                    </a:lnTo>
                    <a:lnTo>
                      <a:pt x="844" y="18"/>
                    </a:lnTo>
                    <a:lnTo>
                      <a:pt x="837" y="18"/>
                    </a:lnTo>
                    <a:lnTo>
                      <a:pt x="829" y="18"/>
                    </a:lnTo>
                    <a:lnTo>
                      <a:pt x="822" y="18"/>
                    </a:lnTo>
                    <a:lnTo>
                      <a:pt x="815" y="18"/>
                    </a:lnTo>
                    <a:lnTo>
                      <a:pt x="809" y="20"/>
                    </a:lnTo>
                    <a:lnTo>
                      <a:pt x="789" y="18"/>
                    </a:lnTo>
                    <a:lnTo>
                      <a:pt x="769" y="18"/>
                    </a:lnTo>
                    <a:lnTo>
                      <a:pt x="749" y="18"/>
                    </a:lnTo>
                    <a:lnTo>
                      <a:pt x="731" y="18"/>
                    </a:lnTo>
                    <a:lnTo>
                      <a:pt x="711" y="18"/>
                    </a:lnTo>
                    <a:lnTo>
                      <a:pt x="693" y="18"/>
                    </a:lnTo>
                    <a:lnTo>
                      <a:pt x="673" y="18"/>
                    </a:lnTo>
                    <a:lnTo>
                      <a:pt x="656" y="18"/>
                    </a:lnTo>
                    <a:lnTo>
                      <a:pt x="622" y="18"/>
                    </a:lnTo>
                    <a:lnTo>
                      <a:pt x="589" y="18"/>
                    </a:lnTo>
                    <a:lnTo>
                      <a:pt x="556" y="18"/>
                    </a:lnTo>
                    <a:lnTo>
                      <a:pt x="523" y="20"/>
                    </a:lnTo>
                    <a:lnTo>
                      <a:pt x="492" y="20"/>
                    </a:lnTo>
                    <a:lnTo>
                      <a:pt x="458" y="22"/>
                    </a:lnTo>
                    <a:lnTo>
                      <a:pt x="427" y="22"/>
                    </a:lnTo>
                    <a:lnTo>
                      <a:pt x="394" y="25"/>
                    </a:lnTo>
                    <a:lnTo>
                      <a:pt x="387" y="25"/>
                    </a:lnTo>
                    <a:lnTo>
                      <a:pt x="383" y="25"/>
                    </a:lnTo>
                    <a:lnTo>
                      <a:pt x="379" y="25"/>
                    </a:lnTo>
                    <a:lnTo>
                      <a:pt x="372" y="25"/>
                    </a:lnTo>
                    <a:lnTo>
                      <a:pt x="354" y="22"/>
                    </a:lnTo>
                    <a:lnTo>
                      <a:pt x="336" y="22"/>
                    </a:lnTo>
                    <a:lnTo>
                      <a:pt x="319" y="22"/>
                    </a:lnTo>
                    <a:lnTo>
                      <a:pt x="301" y="25"/>
                    </a:lnTo>
                    <a:lnTo>
                      <a:pt x="283" y="25"/>
                    </a:lnTo>
                    <a:lnTo>
                      <a:pt x="266" y="25"/>
                    </a:lnTo>
                    <a:lnTo>
                      <a:pt x="248" y="25"/>
                    </a:lnTo>
                    <a:lnTo>
                      <a:pt x="230" y="25"/>
                    </a:lnTo>
                    <a:lnTo>
                      <a:pt x="215" y="22"/>
                    </a:lnTo>
                    <a:lnTo>
                      <a:pt x="199" y="22"/>
                    </a:lnTo>
                    <a:lnTo>
                      <a:pt x="184" y="25"/>
                    </a:lnTo>
                    <a:lnTo>
                      <a:pt x="170" y="25"/>
                    </a:lnTo>
                    <a:lnTo>
                      <a:pt x="155" y="25"/>
                    </a:lnTo>
                    <a:lnTo>
                      <a:pt x="139" y="25"/>
                    </a:lnTo>
                    <a:lnTo>
                      <a:pt x="121" y="25"/>
                    </a:lnTo>
                    <a:lnTo>
                      <a:pt x="104" y="25"/>
                    </a:lnTo>
                    <a:lnTo>
                      <a:pt x="90" y="22"/>
                    </a:lnTo>
                    <a:lnTo>
                      <a:pt x="77" y="22"/>
                    </a:lnTo>
                    <a:lnTo>
                      <a:pt x="62" y="22"/>
                    </a:lnTo>
                    <a:lnTo>
                      <a:pt x="51" y="22"/>
                    </a:lnTo>
                    <a:lnTo>
                      <a:pt x="37" y="20"/>
                    </a:lnTo>
                    <a:lnTo>
                      <a:pt x="24" y="20"/>
                    </a:lnTo>
                    <a:lnTo>
                      <a:pt x="11" y="18"/>
                    </a:lnTo>
                    <a:lnTo>
                      <a:pt x="0" y="14"/>
                    </a:lnTo>
                    <a:lnTo>
                      <a:pt x="2" y="9"/>
                    </a:lnTo>
                    <a:lnTo>
                      <a:pt x="2" y="5"/>
                    </a:lnTo>
                    <a:lnTo>
                      <a:pt x="0" y="2"/>
                    </a:lnTo>
                    <a:lnTo>
                      <a:pt x="0" y="0"/>
                    </a:lnTo>
                    <a:lnTo>
                      <a:pt x="2" y="0"/>
                    </a:lnTo>
                    <a:lnTo>
                      <a:pt x="6" y="0"/>
                    </a:lnTo>
                    <a:lnTo>
                      <a:pt x="31" y="2"/>
                    </a:lnTo>
                    <a:lnTo>
                      <a:pt x="57" y="5"/>
                    </a:lnTo>
                    <a:lnTo>
                      <a:pt x="82" y="5"/>
                    </a:lnTo>
                    <a:lnTo>
                      <a:pt x="106" y="7"/>
                    </a:lnTo>
                    <a:lnTo>
                      <a:pt x="130" y="7"/>
                    </a:lnTo>
                    <a:lnTo>
                      <a:pt x="152" y="9"/>
                    </a:lnTo>
                    <a:lnTo>
                      <a:pt x="172" y="9"/>
                    </a:lnTo>
                    <a:lnTo>
                      <a:pt x="192" y="9"/>
                    </a:lnTo>
                    <a:lnTo>
                      <a:pt x="217" y="9"/>
                    </a:lnTo>
                    <a:lnTo>
                      <a:pt x="246" y="9"/>
                    </a:lnTo>
                    <a:lnTo>
                      <a:pt x="270" y="9"/>
                    </a:lnTo>
                    <a:lnTo>
                      <a:pt x="297" y="9"/>
                    </a:lnTo>
                    <a:lnTo>
                      <a:pt x="321" y="9"/>
                    </a:lnTo>
                    <a:lnTo>
                      <a:pt x="348" y="9"/>
                    </a:lnTo>
                    <a:lnTo>
                      <a:pt x="376" y="11"/>
                    </a:lnTo>
                    <a:lnTo>
                      <a:pt x="405" y="11"/>
                    </a:lnTo>
                    <a:lnTo>
                      <a:pt x="418" y="11"/>
                    </a:lnTo>
                    <a:lnTo>
                      <a:pt x="432" y="11"/>
                    </a:lnTo>
                    <a:lnTo>
                      <a:pt x="447" y="9"/>
                    </a:lnTo>
                    <a:lnTo>
                      <a:pt x="463" y="9"/>
                    </a:lnTo>
                    <a:lnTo>
                      <a:pt x="478" y="9"/>
                    </a:lnTo>
                    <a:lnTo>
                      <a:pt x="494" y="9"/>
                    </a:lnTo>
                    <a:lnTo>
                      <a:pt x="507" y="9"/>
                    </a:lnTo>
                    <a:lnTo>
                      <a:pt x="520" y="9"/>
                    </a:lnTo>
                    <a:close/>
                  </a:path>
                </a:pathLst>
              </a:custGeom>
              <a:solidFill>
                <a:srgbClr val="000000"/>
              </a:solidFill>
              <a:ln w="19050">
                <a:solidFill>
                  <a:srgbClr val="000000"/>
                </a:solidFill>
                <a:round/>
                <a:headEnd/>
                <a:tailEnd/>
              </a:ln>
            </p:spPr>
            <p:txBody>
              <a:bodyPr/>
              <a:lstStyle/>
              <a:p>
                <a:endParaRPr lang="en-US"/>
              </a:p>
            </p:txBody>
          </p:sp>
          <p:sp>
            <p:nvSpPr>
              <p:cNvPr id="157709" name="Freeform 11"/>
              <p:cNvSpPr>
                <a:spLocks/>
              </p:cNvSpPr>
              <p:nvPr/>
            </p:nvSpPr>
            <p:spPr bwMode="auto">
              <a:xfrm>
                <a:off x="2784" y="685"/>
                <a:ext cx="231" cy="106"/>
              </a:xfrm>
              <a:custGeom>
                <a:avLst/>
                <a:gdLst>
                  <a:gd name="T0" fmla="*/ 105 w 231"/>
                  <a:gd name="T1" fmla="*/ 2 h 106"/>
                  <a:gd name="T2" fmla="*/ 127 w 231"/>
                  <a:gd name="T3" fmla="*/ 0 h 106"/>
                  <a:gd name="T4" fmla="*/ 151 w 231"/>
                  <a:gd name="T5" fmla="*/ 4 h 106"/>
                  <a:gd name="T6" fmla="*/ 173 w 231"/>
                  <a:gd name="T7" fmla="*/ 11 h 106"/>
                  <a:gd name="T8" fmla="*/ 193 w 231"/>
                  <a:gd name="T9" fmla="*/ 22 h 106"/>
                  <a:gd name="T10" fmla="*/ 211 w 231"/>
                  <a:gd name="T11" fmla="*/ 37 h 106"/>
                  <a:gd name="T12" fmla="*/ 224 w 231"/>
                  <a:gd name="T13" fmla="*/ 57 h 106"/>
                  <a:gd name="T14" fmla="*/ 229 w 231"/>
                  <a:gd name="T15" fmla="*/ 79 h 106"/>
                  <a:gd name="T16" fmla="*/ 231 w 231"/>
                  <a:gd name="T17" fmla="*/ 104 h 106"/>
                  <a:gd name="T18" fmla="*/ 226 w 231"/>
                  <a:gd name="T19" fmla="*/ 104 h 106"/>
                  <a:gd name="T20" fmla="*/ 222 w 231"/>
                  <a:gd name="T21" fmla="*/ 104 h 106"/>
                  <a:gd name="T22" fmla="*/ 218 w 231"/>
                  <a:gd name="T23" fmla="*/ 104 h 106"/>
                  <a:gd name="T24" fmla="*/ 215 w 231"/>
                  <a:gd name="T25" fmla="*/ 104 h 106"/>
                  <a:gd name="T26" fmla="*/ 213 w 231"/>
                  <a:gd name="T27" fmla="*/ 82 h 106"/>
                  <a:gd name="T28" fmla="*/ 206 w 231"/>
                  <a:gd name="T29" fmla="*/ 59 h 106"/>
                  <a:gd name="T30" fmla="*/ 195 w 231"/>
                  <a:gd name="T31" fmla="*/ 44 h 106"/>
                  <a:gd name="T32" fmla="*/ 180 w 231"/>
                  <a:gd name="T33" fmla="*/ 31 h 106"/>
                  <a:gd name="T34" fmla="*/ 162 w 231"/>
                  <a:gd name="T35" fmla="*/ 20 h 106"/>
                  <a:gd name="T36" fmla="*/ 142 w 231"/>
                  <a:gd name="T37" fmla="*/ 15 h 106"/>
                  <a:gd name="T38" fmla="*/ 122 w 231"/>
                  <a:gd name="T39" fmla="*/ 15 h 106"/>
                  <a:gd name="T40" fmla="*/ 102 w 231"/>
                  <a:gd name="T41" fmla="*/ 20 h 106"/>
                  <a:gd name="T42" fmla="*/ 82 w 231"/>
                  <a:gd name="T43" fmla="*/ 20 h 106"/>
                  <a:gd name="T44" fmla="*/ 65 w 231"/>
                  <a:gd name="T45" fmla="*/ 26 h 106"/>
                  <a:gd name="T46" fmla="*/ 49 w 231"/>
                  <a:gd name="T47" fmla="*/ 33 h 106"/>
                  <a:gd name="T48" fmla="*/ 36 w 231"/>
                  <a:gd name="T49" fmla="*/ 44 h 106"/>
                  <a:gd name="T50" fmla="*/ 25 w 231"/>
                  <a:gd name="T51" fmla="*/ 55 h 106"/>
                  <a:gd name="T52" fmla="*/ 16 w 231"/>
                  <a:gd name="T53" fmla="*/ 71 h 106"/>
                  <a:gd name="T54" fmla="*/ 11 w 231"/>
                  <a:gd name="T55" fmla="*/ 86 h 106"/>
                  <a:gd name="T56" fmla="*/ 11 w 231"/>
                  <a:gd name="T57" fmla="*/ 106 h 106"/>
                  <a:gd name="T58" fmla="*/ 5 w 231"/>
                  <a:gd name="T59" fmla="*/ 104 h 106"/>
                  <a:gd name="T60" fmla="*/ 0 w 231"/>
                  <a:gd name="T61" fmla="*/ 104 h 106"/>
                  <a:gd name="T62" fmla="*/ 0 w 231"/>
                  <a:gd name="T63" fmla="*/ 82 h 106"/>
                  <a:gd name="T64" fmla="*/ 7 w 231"/>
                  <a:gd name="T65" fmla="*/ 62 h 106"/>
                  <a:gd name="T66" fmla="*/ 16 w 231"/>
                  <a:gd name="T67" fmla="*/ 46 h 106"/>
                  <a:gd name="T68" fmla="*/ 31 w 231"/>
                  <a:gd name="T69" fmla="*/ 31 h 106"/>
                  <a:gd name="T70" fmla="*/ 47 w 231"/>
                  <a:gd name="T71" fmla="*/ 20 h 106"/>
                  <a:gd name="T72" fmla="*/ 65 w 231"/>
                  <a:gd name="T73" fmla="*/ 11 h 106"/>
                  <a:gd name="T74" fmla="*/ 85 w 231"/>
                  <a:gd name="T75" fmla="*/ 6 h 106"/>
                  <a:gd name="T76" fmla="*/ 105 w 231"/>
                  <a:gd name="T77" fmla="*/ 2 h 106"/>
                  <a:gd name="T78" fmla="*/ 105 w 231"/>
                  <a:gd name="T79" fmla="*/ 2 h 10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31"/>
                  <a:gd name="T121" fmla="*/ 0 h 106"/>
                  <a:gd name="T122" fmla="*/ 231 w 231"/>
                  <a:gd name="T123" fmla="*/ 106 h 10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31" h="106">
                    <a:moveTo>
                      <a:pt x="105" y="2"/>
                    </a:moveTo>
                    <a:lnTo>
                      <a:pt x="127" y="0"/>
                    </a:lnTo>
                    <a:lnTo>
                      <a:pt x="151" y="4"/>
                    </a:lnTo>
                    <a:lnTo>
                      <a:pt x="173" y="11"/>
                    </a:lnTo>
                    <a:lnTo>
                      <a:pt x="193" y="22"/>
                    </a:lnTo>
                    <a:lnTo>
                      <a:pt x="211" y="37"/>
                    </a:lnTo>
                    <a:lnTo>
                      <a:pt x="224" y="57"/>
                    </a:lnTo>
                    <a:lnTo>
                      <a:pt x="229" y="79"/>
                    </a:lnTo>
                    <a:lnTo>
                      <a:pt x="231" y="104"/>
                    </a:lnTo>
                    <a:lnTo>
                      <a:pt x="226" y="104"/>
                    </a:lnTo>
                    <a:lnTo>
                      <a:pt x="222" y="104"/>
                    </a:lnTo>
                    <a:lnTo>
                      <a:pt x="218" y="104"/>
                    </a:lnTo>
                    <a:lnTo>
                      <a:pt x="215" y="104"/>
                    </a:lnTo>
                    <a:lnTo>
                      <a:pt x="213" y="82"/>
                    </a:lnTo>
                    <a:lnTo>
                      <a:pt x="206" y="59"/>
                    </a:lnTo>
                    <a:lnTo>
                      <a:pt x="195" y="44"/>
                    </a:lnTo>
                    <a:lnTo>
                      <a:pt x="180" y="31"/>
                    </a:lnTo>
                    <a:lnTo>
                      <a:pt x="162" y="20"/>
                    </a:lnTo>
                    <a:lnTo>
                      <a:pt x="142" y="15"/>
                    </a:lnTo>
                    <a:lnTo>
                      <a:pt x="122" y="15"/>
                    </a:lnTo>
                    <a:lnTo>
                      <a:pt x="102" y="20"/>
                    </a:lnTo>
                    <a:lnTo>
                      <a:pt x="82" y="20"/>
                    </a:lnTo>
                    <a:lnTo>
                      <a:pt x="65" y="26"/>
                    </a:lnTo>
                    <a:lnTo>
                      <a:pt x="49" y="33"/>
                    </a:lnTo>
                    <a:lnTo>
                      <a:pt x="36" y="44"/>
                    </a:lnTo>
                    <a:lnTo>
                      <a:pt x="25" y="55"/>
                    </a:lnTo>
                    <a:lnTo>
                      <a:pt x="16" y="71"/>
                    </a:lnTo>
                    <a:lnTo>
                      <a:pt x="11" y="86"/>
                    </a:lnTo>
                    <a:lnTo>
                      <a:pt x="11" y="106"/>
                    </a:lnTo>
                    <a:lnTo>
                      <a:pt x="5" y="104"/>
                    </a:lnTo>
                    <a:lnTo>
                      <a:pt x="0" y="104"/>
                    </a:lnTo>
                    <a:lnTo>
                      <a:pt x="0" y="82"/>
                    </a:lnTo>
                    <a:lnTo>
                      <a:pt x="7" y="62"/>
                    </a:lnTo>
                    <a:lnTo>
                      <a:pt x="16" y="46"/>
                    </a:lnTo>
                    <a:lnTo>
                      <a:pt x="31" y="31"/>
                    </a:lnTo>
                    <a:lnTo>
                      <a:pt x="47" y="20"/>
                    </a:lnTo>
                    <a:lnTo>
                      <a:pt x="65" y="11"/>
                    </a:lnTo>
                    <a:lnTo>
                      <a:pt x="85" y="6"/>
                    </a:lnTo>
                    <a:lnTo>
                      <a:pt x="105" y="2"/>
                    </a:lnTo>
                    <a:close/>
                  </a:path>
                </a:pathLst>
              </a:custGeom>
              <a:solidFill>
                <a:srgbClr val="000000"/>
              </a:solidFill>
              <a:ln w="9525">
                <a:noFill/>
                <a:round/>
                <a:headEnd/>
                <a:tailEnd/>
              </a:ln>
            </p:spPr>
            <p:txBody>
              <a:bodyPr/>
              <a:lstStyle/>
              <a:p>
                <a:endParaRPr lang="en-US"/>
              </a:p>
            </p:txBody>
          </p:sp>
          <p:sp>
            <p:nvSpPr>
              <p:cNvPr id="157710" name="Freeform 12"/>
              <p:cNvSpPr>
                <a:spLocks/>
              </p:cNvSpPr>
              <p:nvPr/>
            </p:nvSpPr>
            <p:spPr bwMode="auto">
              <a:xfrm>
                <a:off x="2911" y="627"/>
                <a:ext cx="15" cy="51"/>
              </a:xfrm>
              <a:custGeom>
                <a:avLst/>
                <a:gdLst>
                  <a:gd name="T0" fmla="*/ 9 w 15"/>
                  <a:gd name="T1" fmla="*/ 2 h 51"/>
                  <a:gd name="T2" fmla="*/ 13 w 15"/>
                  <a:gd name="T3" fmla="*/ 0 h 51"/>
                  <a:gd name="T4" fmla="*/ 15 w 15"/>
                  <a:gd name="T5" fmla="*/ 7 h 51"/>
                  <a:gd name="T6" fmla="*/ 15 w 15"/>
                  <a:gd name="T7" fmla="*/ 11 h 51"/>
                  <a:gd name="T8" fmla="*/ 15 w 15"/>
                  <a:gd name="T9" fmla="*/ 16 h 51"/>
                  <a:gd name="T10" fmla="*/ 13 w 15"/>
                  <a:gd name="T11" fmla="*/ 22 h 51"/>
                  <a:gd name="T12" fmla="*/ 13 w 15"/>
                  <a:gd name="T13" fmla="*/ 29 h 51"/>
                  <a:gd name="T14" fmla="*/ 13 w 15"/>
                  <a:gd name="T15" fmla="*/ 33 h 51"/>
                  <a:gd name="T16" fmla="*/ 11 w 15"/>
                  <a:gd name="T17" fmla="*/ 40 h 51"/>
                  <a:gd name="T18" fmla="*/ 11 w 15"/>
                  <a:gd name="T19" fmla="*/ 44 h 51"/>
                  <a:gd name="T20" fmla="*/ 9 w 15"/>
                  <a:gd name="T21" fmla="*/ 49 h 51"/>
                  <a:gd name="T22" fmla="*/ 6 w 15"/>
                  <a:gd name="T23" fmla="*/ 51 h 51"/>
                  <a:gd name="T24" fmla="*/ 4 w 15"/>
                  <a:gd name="T25" fmla="*/ 51 h 51"/>
                  <a:gd name="T26" fmla="*/ 0 w 15"/>
                  <a:gd name="T27" fmla="*/ 51 h 51"/>
                  <a:gd name="T28" fmla="*/ 0 w 15"/>
                  <a:gd name="T29" fmla="*/ 49 h 51"/>
                  <a:gd name="T30" fmla="*/ 0 w 15"/>
                  <a:gd name="T31" fmla="*/ 42 h 51"/>
                  <a:gd name="T32" fmla="*/ 0 w 15"/>
                  <a:gd name="T33" fmla="*/ 35 h 51"/>
                  <a:gd name="T34" fmla="*/ 0 w 15"/>
                  <a:gd name="T35" fmla="*/ 29 h 51"/>
                  <a:gd name="T36" fmla="*/ 0 w 15"/>
                  <a:gd name="T37" fmla="*/ 24 h 51"/>
                  <a:gd name="T38" fmla="*/ 0 w 15"/>
                  <a:gd name="T39" fmla="*/ 16 h 51"/>
                  <a:gd name="T40" fmla="*/ 4 w 15"/>
                  <a:gd name="T41" fmla="*/ 11 h 51"/>
                  <a:gd name="T42" fmla="*/ 4 w 15"/>
                  <a:gd name="T43" fmla="*/ 7 h 51"/>
                  <a:gd name="T44" fmla="*/ 9 w 15"/>
                  <a:gd name="T45" fmla="*/ 2 h 51"/>
                  <a:gd name="T46" fmla="*/ 9 w 15"/>
                  <a:gd name="T47" fmla="*/ 2 h 5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
                  <a:gd name="T73" fmla="*/ 0 h 51"/>
                  <a:gd name="T74" fmla="*/ 15 w 15"/>
                  <a:gd name="T75" fmla="*/ 51 h 5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 h="51">
                    <a:moveTo>
                      <a:pt x="9" y="2"/>
                    </a:moveTo>
                    <a:lnTo>
                      <a:pt x="13" y="0"/>
                    </a:lnTo>
                    <a:lnTo>
                      <a:pt x="15" y="7"/>
                    </a:lnTo>
                    <a:lnTo>
                      <a:pt x="15" y="11"/>
                    </a:lnTo>
                    <a:lnTo>
                      <a:pt x="15" y="16"/>
                    </a:lnTo>
                    <a:lnTo>
                      <a:pt x="13" y="22"/>
                    </a:lnTo>
                    <a:lnTo>
                      <a:pt x="13" y="29"/>
                    </a:lnTo>
                    <a:lnTo>
                      <a:pt x="13" y="33"/>
                    </a:lnTo>
                    <a:lnTo>
                      <a:pt x="11" y="40"/>
                    </a:lnTo>
                    <a:lnTo>
                      <a:pt x="11" y="44"/>
                    </a:lnTo>
                    <a:lnTo>
                      <a:pt x="9" y="49"/>
                    </a:lnTo>
                    <a:lnTo>
                      <a:pt x="6" y="51"/>
                    </a:lnTo>
                    <a:lnTo>
                      <a:pt x="4" y="51"/>
                    </a:lnTo>
                    <a:lnTo>
                      <a:pt x="0" y="51"/>
                    </a:lnTo>
                    <a:lnTo>
                      <a:pt x="0" y="49"/>
                    </a:lnTo>
                    <a:lnTo>
                      <a:pt x="0" y="42"/>
                    </a:lnTo>
                    <a:lnTo>
                      <a:pt x="0" y="35"/>
                    </a:lnTo>
                    <a:lnTo>
                      <a:pt x="0" y="29"/>
                    </a:lnTo>
                    <a:lnTo>
                      <a:pt x="0" y="24"/>
                    </a:lnTo>
                    <a:lnTo>
                      <a:pt x="0" y="16"/>
                    </a:lnTo>
                    <a:lnTo>
                      <a:pt x="4" y="11"/>
                    </a:lnTo>
                    <a:lnTo>
                      <a:pt x="4" y="7"/>
                    </a:lnTo>
                    <a:lnTo>
                      <a:pt x="9" y="2"/>
                    </a:lnTo>
                    <a:close/>
                  </a:path>
                </a:pathLst>
              </a:custGeom>
              <a:solidFill>
                <a:srgbClr val="000000"/>
              </a:solidFill>
              <a:ln w="9525">
                <a:noFill/>
                <a:round/>
                <a:headEnd/>
                <a:tailEnd/>
              </a:ln>
            </p:spPr>
            <p:txBody>
              <a:bodyPr/>
              <a:lstStyle/>
              <a:p>
                <a:endParaRPr lang="en-US"/>
              </a:p>
            </p:txBody>
          </p:sp>
          <p:sp>
            <p:nvSpPr>
              <p:cNvPr id="157711" name="Freeform 13"/>
              <p:cNvSpPr>
                <a:spLocks/>
              </p:cNvSpPr>
              <p:nvPr/>
            </p:nvSpPr>
            <p:spPr bwMode="auto">
              <a:xfrm>
                <a:off x="2959" y="638"/>
                <a:ext cx="25" cy="47"/>
              </a:xfrm>
              <a:custGeom>
                <a:avLst/>
                <a:gdLst>
                  <a:gd name="T0" fmla="*/ 16 w 25"/>
                  <a:gd name="T1" fmla="*/ 0 h 47"/>
                  <a:gd name="T2" fmla="*/ 20 w 25"/>
                  <a:gd name="T3" fmla="*/ 0 h 47"/>
                  <a:gd name="T4" fmla="*/ 23 w 25"/>
                  <a:gd name="T5" fmla="*/ 0 h 47"/>
                  <a:gd name="T6" fmla="*/ 25 w 25"/>
                  <a:gd name="T7" fmla="*/ 2 h 47"/>
                  <a:gd name="T8" fmla="*/ 25 w 25"/>
                  <a:gd name="T9" fmla="*/ 7 h 47"/>
                  <a:gd name="T10" fmla="*/ 23 w 25"/>
                  <a:gd name="T11" fmla="*/ 9 h 47"/>
                  <a:gd name="T12" fmla="*/ 20 w 25"/>
                  <a:gd name="T13" fmla="*/ 16 h 47"/>
                  <a:gd name="T14" fmla="*/ 20 w 25"/>
                  <a:gd name="T15" fmla="*/ 20 h 47"/>
                  <a:gd name="T16" fmla="*/ 18 w 25"/>
                  <a:gd name="T17" fmla="*/ 27 h 47"/>
                  <a:gd name="T18" fmla="*/ 16 w 25"/>
                  <a:gd name="T19" fmla="*/ 31 h 47"/>
                  <a:gd name="T20" fmla="*/ 14 w 25"/>
                  <a:gd name="T21" fmla="*/ 38 h 47"/>
                  <a:gd name="T22" fmla="*/ 12 w 25"/>
                  <a:gd name="T23" fmla="*/ 40 h 47"/>
                  <a:gd name="T24" fmla="*/ 9 w 25"/>
                  <a:gd name="T25" fmla="*/ 44 h 47"/>
                  <a:gd name="T26" fmla="*/ 5 w 25"/>
                  <a:gd name="T27" fmla="*/ 47 h 47"/>
                  <a:gd name="T28" fmla="*/ 3 w 25"/>
                  <a:gd name="T29" fmla="*/ 47 h 47"/>
                  <a:gd name="T30" fmla="*/ 0 w 25"/>
                  <a:gd name="T31" fmla="*/ 44 h 47"/>
                  <a:gd name="T32" fmla="*/ 0 w 25"/>
                  <a:gd name="T33" fmla="*/ 40 h 47"/>
                  <a:gd name="T34" fmla="*/ 0 w 25"/>
                  <a:gd name="T35" fmla="*/ 36 h 47"/>
                  <a:gd name="T36" fmla="*/ 0 w 25"/>
                  <a:gd name="T37" fmla="*/ 31 h 47"/>
                  <a:gd name="T38" fmla="*/ 3 w 25"/>
                  <a:gd name="T39" fmla="*/ 24 h 47"/>
                  <a:gd name="T40" fmla="*/ 5 w 25"/>
                  <a:gd name="T41" fmla="*/ 20 h 47"/>
                  <a:gd name="T42" fmla="*/ 7 w 25"/>
                  <a:gd name="T43" fmla="*/ 13 h 47"/>
                  <a:gd name="T44" fmla="*/ 12 w 25"/>
                  <a:gd name="T45" fmla="*/ 7 h 47"/>
                  <a:gd name="T46" fmla="*/ 14 w 25"/>
                  <a:gd name="T47" fmla="*/ 2 h 47"/>
                  <a:gd name="T48" fmla="*/ 16 w 25"/>
                  <a:gd name="T49" fmla="*/ 0 h 47"/>
                  <a:gd name="T50" fmla="*/ 16 w 25"/>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5"/>
                  <a:gd name="T79" fmla="*/ 0 h 47"/>
                  <a:gd name="T80" fmla="*/ 25 w 25"/>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5" h="47">
                    <a:moveTo>
                      <a:pt x="16" y="0"/>
                    </a:moveTo>
                    <a:lnTo>
                      <a:pt x="20" y="0"/>
                    </a:lnTo>
                    <a:lnTo>
                      <a:pt x="23" y="0"/>
                    </a:lnTo>
                    <a:lnTo>
                      <a:pt x="25" y="2"/>
                    </a:lnTo>
                    <a:lnTo>
                      <a:pt x="25" y="7"/>
                    </a:lnTo>
                    <a:lnTo>
                      <a:pt x="23" y="9"/>
                    </a:lnTo>
                    <a:lnTo>
                      <a:pt x="20" y="16"/>
                    </a:lnTo>
                    <a:lnTo>
                      <a:pt x="20" y="20"/>
                    </a:lnTo>
                    <a:lnTo>
                      <a:pt x="18" y="27"/>
                    </a:lnTo>
                    <a:lnTo>
                      <a:pt x="16" y="31"/>
                    </a:lnTo>
                    <a:lnTo>
                      <a:pt x="14" y="38"/>
                    </a:lnTo>
                    <a:lnTo>
                      <a:pt x="12" y="40"/>
                    </a:lnTo>
                    <a:lnTo>
                      <a:pt x="9" y="44"/>
                    </a:lnTo>
                    <a:lnTo>
                      <a:pt x="5" y="47"/>
                    </a:lnTo>
                    <a:lnTo>
                      <a:pt x="3" y="47"/>
                    </a:lnTo>
                    <a:lnTo>
                      <a:pt x="0" y="44"/>
                    </a:lnTo>
                    <a:lnTo>
                      <a:pt x="0" y="40"/>
                    </a:lnTo>
                    <a:lnTo>
                      <a:pt x="0" y="36"/>
                    </a:lnTo>
                    <a:lnTo>
                      <a:pt x="0" y="31"/>
                    </a:lnTo>
                    <a:lnTo>
                      <a:pt x="3" y="24"/>
                    </a:lnTo>
                    <a:lnTo>
                      <a:pt x="5" y="20"/>
                    </a:lnTo>
                    <a:lnTo>
                      <a:pt x="7" y="13"/>
                    </a:lnTo>
                    <a:lnTo>
                      <a:pt x="12" y="7"/>
                    </a:lnTo>
                    <a:lnTo>
                      <a:pt x="14" y="2"/>
                    </a:lnTo>
                    <a:lnTo>
                      <a:pt x="16" y="0"/>
                    </a:lnTo>
                    <a:close/>
                  </a:path>
                </a:pathLst>
              </a:custGeom>
              <a:solidFill>
                <a:srgbClr val="000000"/>
              </a:solidFill>
              <a:ln w="9525">
                <a:noFill/>
                <a:round/>
                <a:headEnd/>
                <a:tailEnd/>
              </a:ln>
            </p:spPr>
            <p:txBody>
              <a:bodyPr/>
              <a:lstStyle/>
              <a:p>
                <a:endParaRPr lang="en-US"/>
              </a:p>
            </p:txBody>
          </p:sp>
          <p:sp>
            <p:nvSpPr>
              <p:cNvPr id="157712" name="Freeform 14"/>
              <p:cNvSpPr>
                <a:spLocks/>
              </p:cNvSpPr>
              <p:nvPr/>
            </p:nvSpPr>
            <p:spPr bwMode="auto">
              <a:xfrm>
                <a:off x="2855" y="638"/>
                <a:ext cx="22" cy="40"/>
              </a:xfrm>
              <a:custGeom>
                <a:avLst/>
                <a:gdLst>
                  <a:gd name="T0" fmla="*/ 7 w 22"/>
                  <a:gd name="T1" fmla="*/ 0 h 40"/>
                  <a:gd name="T2" fmla="*/ 14 w 22"/>
                  <a:gd name="T3" fmla="*/ 7 h 40"/>
                  <a:gd name="T4" fmla="*/ 20 w 22"/>
                  <a:gd name="T5" fmla="*/ 18 h 40"/>
                  <a:gd name="T6" fmla="*/ 20 w 22"/>
                  <a:gd name="T7" fmla="*/ 22 h 40"/>
                  <a:gd name="T8" fmla="*/ 22 w 22"/>
                  <a:gd name="T9" fmla="*/ 27 h 40"/>
                  <a:gd name="T10" fmla="*/ 22 w 22"/>
                  <a:gd name="T11" fmla="*/ 31 h 40"/>
                  <a:gd name="T12" fmla="*/ 22 w 22"/>
                  <a:gd name="T13" fmla="*/ 38 h 40"/>
                  <a:gd name="T14" fmla="*/ 20 w 22"/>
                  <a:gd name="T15" fmla="*/ 40 h 40"/>
                  <a:gd name="T16" fmla="*/ 14 w 22"/>
                  <a:gd name="T17" fmla="*/ 38 h 40"/>
                  <a:gd name="T18" fmla="*/ 9 w 22"/>
                  <a:gd name="T19" fmla="*/ 31 h 40"/>
                  <a:gd name="T20" fmla="*/ 5 w 22"/>
                  <a:gd name="T21" fmla="*/ 24 h 40"/>
                  <a:gd name="T22" fmla="*/ 2 w 22"/>
                  <a:gd name="T23" fmla="*/ 16 h 40"/>
                  <a:gd name="T24" fmla="*/ 0 w 22"/>
                  <a:gd name="T25" fmla="*/ 7 h 40"/>
                  <a:gd name="T26" fmla="*/ 2 w 22"/>
                  <a:gd name="T27" fmla="*/ 2 h 40"/>
                  <a:gd name="T28" fmla="*/ 7 w 22"/>
                  <a:gd name="T29" fmla="*/ 0 h 40"/>
                  <a:gd name="T30" fmla="*/ 7 w 22"/>
                  <a:gd name="T31" fmla="*/ 0 h 4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2"/>
                  <a:gd name="T49" fmla="*/ 0 h 40"/>
                  <a:gd name="T50" fmla="*/ 22 w 22"/>
                  <a:gd name="T51" fmla="*/ 40 h 4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2" h="40">
                    <a:moveTo>
                      <a:pt x="7" y="0"/>
                    </a:moveTo>
                    <a:lnTo>
                      <a:pt x="14" y="7"/>
                    </a:lnTo>
                    <a:lnTo>
                      <a:pt x="20" y="18"/>
                    </a:lnTo>
                    <a:lnTo>
                      <a:pt x="20" y="22"/>
                    </a:lnTo>
                    <a:lnTo>
                      <a:pt x="22" y="27"/>
                    </a:lnTo>
                    <a:lnTo>
                      <a:pt x="22" y="31"/>
                    </a:lnTo>
                    <a:lnTo>
                      <a:pt x="22" y="38"/>
                    </a:lnTo>
                    <a:lnTo>
                      <a:pt x="20" y="40"/>
                    </a:lnTo>
                    <a:lnTo>
                      <a:pt x="14" y="38"/>
                    </a:lnTo>
                    <a:lnTo>
                      <a:pt x="9" y="31"/>
                    </a:lnTo>
                    <a:lnTo>
                      <a:pt x="5" y="24"/>
                    </a:lnTo>
                    <a:lnTo>
                      <a:pt x="2" y="16"/>
                    </a:lnTo>
                    <a:lnTo>
                      <a:pt x="0" y="7"/>
                    </a:lnTo>
                    <a:lnTo>
                      <a:pt x="2" y="2"/>
                    </a:lnTo>
                    <a:lnTo>
                      <a:pt x="7" y="0"/>
                    </a:lnTo>
                    <a:close/>
                  </a:path>
                </a:pathLst>
              </a:custGeom>
              <a:solidFill>
                <a:srgbClr val="000000"/>
              </a:solidFill>
              <a:ln w="9525">
                <a:noFill/>
                <a:round/>
                <a:headEnd/>
                <a:tailEnd/>
              </a:ln>
            </p:spPr>
            <p:txBody>
              <a:bodyPr/>
              <a:lstStyle/>
              <a:p>
                <a:endParaRPr lang="en-US"/>
              </a:p>
            </p:txBody>
          </p:sp>
          <p:sp>
            <p:nvSpPr>
              <p:cNvPr id="157713" name="Freeform 15"/>
              <p:cNvSpPr>
                <a:spLocks/>
              </p:cNvSpPr>
              <p:nvPr/>
            </p:nvSpPr>
            <p:spPr bwMode="auto">
              <a:xfrm>
                <a:off x="2993" y="667"/>
                <a:ext cx="33" cy="42"/>
              </a:xfrm>
              <a:custGeom>
                <a:avLst/>
                <a:gdLst>
                  <a:gd name="T0" fmla="*/ 22 w 33"/>
                  <a:gd name="T1" fmla="*/ 2 h 42"/>
                  <a:gd name="T2" fmla="*/ 26 w 33"/>
                  <a:gd name="T3" fmla="*/ 0 h 42"/>
                  <a:gd name="T4" fmla="*/ 31 w 33"/>
                  <a:gd name="T5" fmla="*/ 0 h 42"/>
                  <a:gd name="T6" fmla="*/ 33 w 33"/>
                  <a:gd name="T7" fmla="*/ 2 h 42"/>
                  <a:gd name="T8" fmla="*/ 33 w 33"/>
                  <a:gd name="T9" fmla="*/ 9 h 42"/>
                  <a:gd name="T10" fmla="*/ 26 w 33"/>
                  <a:gd name="T11" fmla="*/ 15 h 42"/>
                  <a:gd name="T12" fmla="*/ 20 w 33"/>
                  <a:gd name="T13" fmla="*/ 24 h 42"/>
                  <a:gd name="T14" fmla="*/ 15 w 33"/>
                  <a:gd name="T15" fmla="*/ 29 h 42"/>
                  <a:gd name="T16" fmla="*/ 13 w 33"/>
                  <a:gd name="T17" fmla="*/ 33 h 42"/>
                  <a:gd name="T18" fmla="*/ 9 w 33"/>
                  <a:gd name="T19" fmla="*/ 38 h 42"/>
                  <a:gd name="T20" fmla="*/ 6 w 33"/>
                  <a:gd name="T21" fmla="*/ 42 h 42"/>
                  <a:gd name="T22" fmla="*/ 0 w 33"/>
                  <a:gd name="T23" fmla="*/ 40 h 42"/>
                  <a:gd name="T24" fmla="*/ 0 w 33"/>
                  <a:gd name="T25" fmla="*/ 38 h 42"/>
                  <a:gd name="T26" fmla="*/ 0 w 33"/>
                  <a:gd name="T27" fmla="*/ 33 h 42"/>
                  <a:gd name="T28" fmla="*/ 0 w 33"/>
                  <a:gd name="T29" fmla="*/ 33 h 42"/>
                  <a:gd name="T30" fmla="*/ 4 w 33"/>
                  <a:gd name="T31" fmla="*/ 24 h 42"/>
                  <a:gd name="T32" fmla="*/ 11 w 33"/>
                  <a:gd name="T33" fmla="*/ 15 h 42"/>
                  <a:gd name="T34" fmla="*/ 15 w 33"/>
                  <a:gd name="T35" fmla="*/ 9 h 42"/>
                  <a:gd name="T36" fmla="*/ 22 w 33"/>
                  <a:gd name="T37" fmla="*/ 2 h 42"/>
                  <a:gd name="T38" fmla="*/ 22 w 33"/>
                  <a:gd name="T39" fmla="*/ 2 h 4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3"/>
                  <a:gd name="T61" fmla="*/ 0 h 42"/>
                  <a:gd name="T62" fmla="*/ 33 w 33"/>
                  <a:gd name="T63" fmla="*/ 42 h 4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3" h="42">
                    <a:moveTo>
                      <a:pt x="22" y="2"/>
                    </a:moveTo>
                    <a:lnTo>
                      <a:pt x="26" y="0"/>
                    </a:lnTo>
                    <a:lnTo>
                      <a:pt x="31" y="0"/>
                    </a:lnTo>
                    <a:lnTo>
                      <a:pt x="33" y="2"/>
                    </a:lnTo>
                    <a:lnTo>
                      <a:pt x="33" y="9"/>
                    </a:lnTo>
                    <a:lnTo>
                      <a:pt x="26" y="15"/>
                    </a:lnTo>
                    <a:lnTo>
                      <a:pt x="20" y="24"/>
                    </a:lnTo>
                    <a:lnTo>
                      <a:pt x="15" y="29"/>
                    </a:lnTo>
                    <a:lnTo>
                      <a:pt x="13" y="33"/>
                    </a:lnTo>
                    <a:lnTo>
                      <a:pt x="9" y="38"/>
                    </a:lnTo>
                    <a:lnTo>
                      <a:pt x="6" y="42"/>
                    </a:lnTo>
                    <a:lnTo>
                      <a:pt x="0" y="40"/>
                    </a:lnTo>
                    <a:lnTo>
                      <a:pt x="0" y="38"/>
                    </a:lnTo>
                    <a:lnTo>
                      <a:pt x="0" y="33"/>
                    </a:lnTo>
                    <a:lnTo>
                      <a:pt x="4" y="24"/>
                    </a:lnTo>
                    <a:lnTo>
                      <a:pt x="11" y="15"/>
                    </a:lnTo>
                    <a:lnTo>
                      <a:pt x="15" y="9"/>
                    </a:lnTo>
                    <a:lnTo>
                      <a:pt x="22" y="2"/>
                    </a:lnTo>
                    <a:close/>
                  </a:path>
                </a:pathLst>
              </a:custGeom>
              <a:solidFill>
                <a:srgbClr val="000000"/>
              </a:solidFill>
              <a:ln w="9525">
                <a:noFill/>
                <a:round/>
                <a:headEnd/>
                <a:tailEnd/>
              </a:ln>
            </p:spPr>
            <p:txBody>
              <a:bodyPr/>
              <a:lstStyle/>
              <a:p>
                <a:endParaRPr lang="en-US"/>
              </a:p>
            </p:txBody>
          </p:sp>
          <p:sp>
            <p:nvSpPr>
              <p:cNvPr id="157714" name="Freeform 16"/>
              <p:cNvSpPr>
                <a:spLocks/>
              </p:cNvSpPr>
              <p:nvPr/>
            </p:nvSpPr>
            <p:spPr bwMode="auto">
              <a:xfrm>
                <a:off x="2791" y="669"/>
                <a:ext cx="33" cy="27"/>
              </a:xfrm>
              <a:custGeom>
                <a:avLst/>
                <a:gdLst>
                  <a:gd name="T0" fmla="*/ 4 w 33"/>
                  <a:gd name="T1" fmla="*/ 0 h 27"/>
                  <a:gd name="T2" fmla="*/ 13 w 33"/>
                  <a:gd name="T3" fmla="*/ 5 h 27"/>
                  <a:gd name="T4" fmla="*/ 22 w 33"/>
                  <a:gd name="T5" fmla="*/ 9 h 27"/>
                  <a:gd name="T6" fmla="*/ 29 w 33"/>
                  <a:gd name="T7" fmla="*/ 13 h 27"/>
                  <a:gd name="T8" fmla="*/ 33 w 33"/>
                  <a:gd name="T9" fmla="*/ 22 h 27"/>
                  <a:gd name="T10" fmla="*/ 33 w 33"/>
                  <a:gd name="T11" fmla="*/ 27 h 27"/>
                  <a:gd name="T12" fmla="*/ 27 w 33"/>
                  <a:gd name="T13" fmla="*/ 27 h 27"/>
                  <a:gd name="T14" fmla="*/ 18 w 33"/>
                  <a:gd name="T15" fmla="*/ 22 h 27"/>
                  <a:gd name="T16" fmla="*/ 11 w 33"/>
                  <a:gd name="T17" fmla="*/ 18 h 27"/>
                  <a:gd name="T18" fmla="*/ 4 w 33"/>
                  <a:gd name="T19" fmla="*/ 13 h 27"/>
                  <a:gd name="T20" fmla="*/ 0 w 33"/>
                  <a:gd name="T21" fmla="*/ 9 h 27"/>
                  <a:gd name="T22" fmla="*/ 0 w 33"/>
                  <a:gd name="T23" fmla="*/ 0 h 27"/>
                  <a:gd name="T24" fmla="*/ 4 w 33"/>
                  <a:gd name="T25" fmla="*/ 0 h 27"/>
                  <a:gd name="T26" fmla="*/ 4 w 33"/>
                  <a:gd name="T27" fmla="*/ 0 h 2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
                  <a:gd name="T43" fmla="*/ 0 h 27"/>
                  <a:gd name="T44" fmla="*/ 33 w 33"/>
                  <a:gd name="T45" fmla="*/ 27 h 2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 h="27">
                    <a:moveTo>
                      <a:pt x="4" y="0"/>
                    </a:moveTo>
                    <a:lnTo>
                      <a:pt x="13" y="5"/>
                    </a:lnTo>
                    <a:lnTo>
                      <a:pt x="22" y="9"/>
                    </a:lnTo>
                    <a:lnTo>
                      <a:pt x="29" y="13"/>
                    </a:lnTo>
                    <a:lnTo>
                      <a:pt x="33" y="22"/>
                    </a:lnTo>
                    <a:lnTo>
                      <a:pt x="33" y="27"/>
                    </a:lnTo>
                    <a:lnTo>
                      <a:pt x="27" y="27"/>
                    </a:lnTo>
                    <a:lnTo>
                      <a:pt x="18" y="22"/>
                    </a:lnTo>
                    <a:lnTo>
                      <a:pt x="11" y="18"/>
                    </a:lnTo>
                    <a:lnTo>
                      <a:pt x="4" y="13"/>
                    </a:lnTo>
                    <a:lnTo>
                      <a:pt x="0" y="9"/>
                    </a:lnTo>
                    <a:lnTo>
                      <a:pt x="0" y="0"/>
                    </a:lnTo>
                    <a:lnTo>
                      <a:pt x="4" y="0"/>
                    </a:lnTo>
                    <a:close/>
                  </a:path>
                </a:pathLst>
              </a:custGeom>
              <a:solidFill>
                <a:srgbClr val="000000"/>
              </a:solidFill>
              <a:ln w="9525">
                <a:noFill/>
                <a:round/>
                <a:headEnd/>
                <a:tailEnd/>
              </a:ln>
            </p:spPr>
            <p:txBody>
              <a:bodyPr/>
              <a:lstStyle/>
              <a:p>
                <a:endParaRPr lang="en-US"/>
              </a:p>
            </p:txBody>
          </p:sp>
          <p:sp>
            <p:nvSpPr>
              <p:cNvPr id="157715" name="Freeform 17"/>
              <p:cNvSpPr>
                <a:spLocks/>
              </p:cNvSpPr>
              <p:nvPr/>
            </p:nvSpPr>
            <p:spPr bwMode="auto">
              <a:xfrm>
                <a:off x="3008" y="702"/>
                <a:ext cx="49" cy="31"/>
              </a:xfrm>
              <a:custGeom>
                <a:avLst/>
                <a:gdLst>
                  <a:gd name="T0" fmla="*/ 45 w 49"/>
                  <a:gd name="T1" fmla="*/ 0 h 31"/>
                  <a:gd name="T2" fmla="*/ 47 w 49"/>
                  <a:gd name="T3" fmla="*/ 5 h 31"/>
                  <a:gd name="T4" fmla="*/ 49 w 49"/>
                  <a:gd name="T5" fmla="*/ 9 h 31"/>
                  <a:gd name="T6" fmla="*/ 42 w 49"/>
                  <a:gd name="T7" fmla="*/ 14 h 31"/>
                  <a:gd name="T8" fmla="*/ 38 w 49"/>
                  <a:gd name="T9" fmla="*/ 18 h 31"/>
                  <a:gd name="T10" fmla="*/ 33 w 49"/>
                  <a:gd name="T11" fmla="*/ 23 h 31"/>
                  <a:gd name="T12" fmla="*/ 27 w 49"/>
                  <a:gd name="T13" fmla="*/ 27 h 31"/>
                  <a:gd name="T14" fmla="*/ 20 w 49"/>
                  <a:gd name="T15" fmla="*/ 29 h 31"/>
                  <a:gd name="T16" fmla="*/ 13 w 49"/>
                  <a:gd name="T17" fmla="*/ 31 h 31"/>
                  <a:gd name="T18" fmla="*/ 9 w 49"/>
                  <a:gd name="T19" fmla="*/ 31 h 31"/>
                  <a:gd name="T20" fmla="*/ 5 w 49"/>
                  <a:gd name="T21" fmla="*/ 31 h 31"/>
                  <a:gd name="T22" fmla="*/ 0 w 49"/>
                  <a:gd name="T23" fmla="*/ 27 h 31"/>
                  <a:gd name="T24" fmla="*/ 2 w 49"/>
                  <a:gd name="T25" fmla="*/ 25 h 31"/>
                  <a:gd name="T26" fmla="*/ 5 w 49"/>
                  <a:gd name="T27" fmla="*/ 18 h 31"/>
                  <a:gd name="T28" fmla="*/ 9 w 49"/>
                  <a:gd name="T29" fmla="*/ 16 h 31"/>
                  <a:gd name="T30" fmla="*/ 16 w 49"/>
                  <a:gd name="T31" fmla="*/ 14 h 31"/>
                  <a:gd name="T32" fmla="*/ 22 w 49"/>
                  <a:gd name="T33" fmla="*/ 9 h 31"/>
                  <a:gd name="T34" fmla="*/ 27 w 49"/>
                  <a:gd name="T35" fmla="*/ 7 h 31"/>
                  <a:gd name="T36" fmla="*/ 33 w 49"/>
                  <a:gd name="T37" fmla="*/ 5 h 31"/>
                  <a:gd name="T38" fmla="*/ 38 w 49"/>
                  <a:gd name="T39" fmla="*/ 3 h 31"/>
                  <a:gd name="T40" fmla="*/ 45 w 49"/>
                  <a:gd name="T41" fmla="*/ 0 h 31"/>
                  <a:gd name="T42" fmla="*/ 45 w 49"/>
                  <a:gd name="T43" fmla="*/ 0 h 3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9"/>
                  <a:gd name="T67" fmla="*/ 0 h 31"/>
                  <a:gd name="T68" fmla="*/ 49 w 49"/>
                  <a:gd name="T69" fmla="*/ 31 h 3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9" h="31">
                    <a:moveTo>
                      <a:pt x="45" y="0"/>
                    </a:moveTo>
                    <a:lnTo>
                      <a:pt x="47" y="5"/>
                    </a:lnTo>
                    <a:lnTo>
                      <a:pt x="49" y="9"/>
                    </a:lnTo>
                    <a:lnTo>
                      <a:pt x="42" y="14"/>
                    </a:lnTo>
                    <a:lnTo>
                      <a:pt x="38" y="18"/>
                    </a:lnTo>
                    <a:lnTo>
                      <a:pt x="33" y="23"/>
                    </a:lnTo>
                    <a:lnTo>
                      <a:pt x="27" y="27"/>
                    </a:lnTo>
                    <a:lnTo>
                      <a:pt x="20" y="29"/>
                    </a:lnTo>
                    <a:lnTo>
                      <a:pt x="13" y="31"/>
                    </a:lnTo>
                    <a:lnTo>
                      <a:pt x="9" y="31"/>
                    </a:lnTo>
                    <a:lnTo>
                      <a:pt x="5" y="31"/>
                    </a:lnTo>
                    <a:lnTo>
                      <a:pt x="0" y="27"/>
                    </a:lnTo>
                    <a:lnTo>
                      <a:pt x="2" y="25"/>
                    </a:lnTo>
                    <a:lnTo>
                      <a:pt x="5" y="18"/>
                    </a:lnTo>
                    <a:lnTo>
                      <a:pt x="9" y="16"/>
                    </a:lnTo>
                    <a:lnTo>
                      <a:pt x="16" y="14"/>
                    </a:lnTo>
                    <a:lnTo>
                      <a:pt x="22" y="9"/>
                    </a:lnTo>
                    <a:lnTo>
                      <a:pt x="27" y="7"/>
                    </a:lnTo>
                    <a:lnTo>
                      <a:pt x="33" y="5"/>
                    </a:lnTo>
                    <a:lnTo>
                      <a:pt x="38" y="3"/>
                    </a:lnTo>
                    <a:lnTo>
                      <a:pt x="45" y="0"/>
                    </a:lnTo>
                    <a:close/>
                  </a:path>
                </a:pathLst>
              </a:custGeom>
              <a:solidFill>
                <a:srgbClr val="000000"/>
              </a:solidFill>
              <a:ln w="9525">
                <a:noFill/>
                <a:round/>
                <a:headEnd/>
                <a:tailEnd/>
              </a:ln>
            </p:spPr>
            <p:txBody>
              <a:bodyPr/>
              <a:lstStyle/>
              <a:p>
                <a:endParaRPr lang="en-US"/>
              </a:p>
            </p:txBody>
          </p:sp>
          <p:sp>
            <p:nvSpPr>
              <p:cNvPr id="157716" name="Freeform 18"/>
              <p:cNvSpPr>
                <a:spLocks/>
              </p:cNvSpPr>
              <p:nvPr/>
            </p:nvSpPr>
            <p:spPr bwMode="auto">
              <a:xfrm>
                <a:off x="2742" y="713"/>
                <a:ext cx="47" cy="14"/>
              </a:xfrm>
              <a:custGeom>
                <a:avLst/>
                <a:gdLst>
                  <a:gd name="T0" fmla="*/ 16 w 47"/>
                  <a:gd name="T1" fmla="*/ 0 h 14"/>
                  <a:gd name="T2" fmla="*/ 20 w 47"/>
                  <a:gd name="T3" fmla="*/ 0 h 14"/>
                  <a:gd name="T4" fmla="*/ 27 w 47"/>
                  <a:gd name="T5" fmla="*/ 3 h 14"/>
                  <a:gd name="T6" fmla="*/ 33 w 47"/>
                  <a:gd name="T7" fmla="*/ 3 h 14"/>
                  <a:gd name="T8" fmla="*/ 38 w 47"/>
                  <a:gd name="T9" fmla="*/ 3 h 14"/>
                  <a:gd name="T10" fmla="*/ 42 w 47"/>
                  <a:gd name="T11" fmla="*/ 5 h 14"/>
                  <a:gd name="T12" fmla="*/ 47 w 47"/>
                  <a:gd name="T13" fmla="*/ 7 h 14"/>
                  <a:gd name="T14" fmla="*/ 47 w 47"/>
                  <a:gd name="T15" fmla="*/ 12 h 14"/>
                  <a:gd name="T16" fmla="*/ 42 w 47"/>
                  <a:gd name="T17" fmla="*/ 14 h 14"/>
                  <a:gd name="T18" fmla="*/ 38 w 47"/>
                  <a:gd name="T19" fmla="*/ 14 h 14"/>
                  <a:gd name="T20" fmla="*/ 33 w 47"/>
                  <a:gd name="T21" fmla="*/ 14 h 14"/>
                  <a:gd name="T22" fmla="*/ 29 w 47"/>
                  <a:gd name="T23" fmla="*/ 14 h 14"/>
                  <a:gd name="T24" fmla="*/ 25 w 47"/>
                  <a:gd name="T25" fmla="*/ 14 h 14"/>
                  <a:gd name="T26" fmla="*/ 18 w 47"/>
                  <a:gd name="T27" fmla="*/ 14 h 14"/>
                  <a:gd name="T28" fmla="*/ 14 w 47"/>
                  <a:gd name="T29" fmla="*/ 14 h 14"/>
                  <a:gd name="T30" fmla="*/ 9 w 47"/>
                  <a:gd name="T31" fmla="*/ 12 h 14"/>
                  <a:gd name="T32" fmla="*/ 2 w 47"/>
                  <a:gd name="T33" fmla="*/ 12 h 14"/>
                  <a:gd name="T34" fmla="*/ 0 w 47"/>
                  <a:gd name="T35" fmla="*/ 7 h 14"/>
                  <a:gd name="T36" fmla="*/ 2 w 47"/>
                  <a:gd name="T37" fmla="*/ 5 h 14"/>
                  <a:gd name="T38" fmla="*/ 2 w 47"/>
                  <a:gd name="T39" fmla="*/ 3 h 14"/>
                  <a:gd name="T40" fmla="*/ 7 w 47"/>
                  <a:gd name="T41" fmla="*/ 0 h 14"/>
                  <a:gd name="T42" fmla="*/ 9 w 47"/>
                  <a:gd name="T43" fmla="*/ 0 h 14"/>
                  <a:gd name="T44" fmla="*/ 16 w 47"/>
                  <a:gd name="T45" fmla="*/ 0 h 14"/>
                  <a:gd name="T46" fmla="*/ 16 w 47"/>
                  <a:gd name="T47" fmla="*/ 0 h 1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7"/>
                  <a:gd name="T73" fmla="*/ 0 h 14"/>
                  <a:gd name="T74" fmla="*/ 47 w 47"/>
                  <a:gd name="T75" fmla="*/ 14 h 1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7" h="14">
                    <a:moveTo>
                      <a:pt x="16" y="0"/>
                    </a:moveTo>
                    <a:lnTo>
                      <a:pt x="20" y="0"/>
                    </a:lnTo>
                    <a:lnTo>
                      <a:pt x="27" y="3"/>
                    </a:lnTo>
                    <a:lnTo>
                      <a:pt x="33" y="3"/>
                    </a:lnTo>
                    <a:lnTo>
                      <a:pt x="38" y="3"/>
                    </a:lnTo>
                    <a:lnTo>
                      <a:pt x="42" y="5"/>
                    </a:lnTo>
                    <a:lnTo>
                      <a:pt x="47" y="7"/>
                    </a:lnTo>
                    <a:lnTo>
                      <a:pt x="47" y="12"/>
                    </a:lnTo>
                    <a:lnTo>
                      <a:pt x="42" y="14"/>
                    </a:lnTo>
                    <a:lnTo>
                      <a:pt x="38" y="14"/>
                    </a:lnTo>
                    <a:lnTo>
                      <a:pt x="33" y="14"/>
                    </a:lnTo>
                    <a:lnTo>
                      <a:pt x="29" y="14"/>
                    </a:lnTo>
                    <a:lnTo>
                      <a:pt x="25" y="14"/>
                    </a:lnTo>
                    <a:lnTo>
                      <a:pt x="18" y="14"/>
                    </a:lnTo>
                    <a:lnTo>
                      <a:pt x="14" y="14"/>
                    </a:lnTo>
                    <a:lnTo>
                      <a:pt x="9" y="12"/>
                    </a:lnTo>
                    <a:lnTo>
                      <a:pt x="2" y="12"/>
                    </a:lnTo>
                    <a:lnTo>
                      <a:pt x="0" y="7"/>
                    </a:lnTo>
                    <a:lnTo>
                      <a:pt x="2" y="5"/>
                    </a:lnTo>
                    <a:lnTo>
                      <a:pt x="2" y="3"/>
                    </a:lnTo>
                    <a:lnTo>
                      <a:pt x="7" y="0"/>
                    </a:lnTo>
                    <a:lnTo>
                      <a:pt x="9" y="0"/>
                    </a:lnTo>
                    <a:lnTo>
                      <a:pt x="16" y="0"/>
                    </a:lnTo>
                    <a:close/>
                  </a:path>
                </a:pathLst>
              </a:custGeom>
              <a:solidFill>
                <a:srgbClr val="000000"/>
              </a:solidFill>
              <a:ln w="9525">
                <a:noFill/>
                <a:round/>
                <a:headEnd/>
                <a:tailEnd/>
              </a:ln>
            </p:spPr>
            <p:txBody>
              <a:bodyPr/>
              <a:lstStyle/>
              <a:p>
                <a:endParaRPr lang="en-US"/>
              </a:p>
            </p:txBody>
          </p:sp>
          <p:sp>
            <p:nvSpPr>
              <p:cNvPr id="157717" name="Freeform 19"/>
              <p:cNvSpPr>
                <a:spLocks/>
              </p:cNvSpPr>
              <p:nvPr/>
            </p:nvSpPr>
            <p:spPr bwMode="auto">
              <a:xfrm>
                <a:off x="3026" y="738"/>
                <a:ext cx="51" cy="29"/>
              </a:xfrm>
              <a:custGeom>
                <a:avLst/>
                <a:gdLst>
                  <a:gd name="T0" fmla="*/ 42 w 51"/>
                  <a:gd name="T1" fmla="*/ 2 h 29"/>
                  <a:gd name="T2" fmla="*/ 49 w 51"/>
                  <a:gd name="T3" fmla="*/ 0 h 29"/>
                  <a:gd name="T4" fmla="*/ 51 w 51"/>
                  <a:gd name="T5" fmla="*/ 6 h 29"/>
                  <a:gd name="T6" fmla="*/ 46 w 51"/>
                  <a:gd name="T7" fmla="*/ 11 h 29"/>
                  <a:gd name="T8" fmla="*/ 40 w 51"/>
                  <a:gd name="T9" fmla="*/ 15 h 29"/>
                  <a:gd name="T10" fmla="*/ 35 w 51"/>
                  <a:gd name="T11" fmla="*/ 20 h 29"/>
                  <a:gd name="T12" fmla="*/ 29 w 51"/>
                  <a:gd name="T13" fmla="*/ 22 h 29"/>
                  <a:gd name="T14" fmla="*/ 20 w 51"/>
                  <a:gd name="T15" fmla="*/ 24 h 29"/>
                  <a:gd name="T16" fmla="*/ 13 w 51"/>
                  <a:gd name="T17" fmla="*/ 29 h 29"/>
                  <a:gd name="T18" fmla="*/ 7 w 51"/>
                  <a:gd name="T19" fmla="*/ 26 h 29"/>
                  <a:gd name="T20" fmla="*/ 0 w 51"/>
                  <a:gd name="T21" fmla="*/ 26 h 29"/>
                  <a:gd name="T22" fmla="*/ 0 w 51"/>
                  <a:gd name="T23" fmla="*/ 22 h 29"/>
                  <a:gd name="T24" fmla="*/ 4 w 51"/>
                  <a:gd name="T25" fmla="*/ 20 h 29"/>
                  <a:gd name="T26" fmla="*/ 7 w 51"/>
                  <a:gd name="T27" fmla="*/ 15 h 29"/>
                  <a:gd name="T28" fmla="*/ 13 w 51"/>
                  <a:gd name="T29" fmla="*/ 13 h 29"/>
                  <a:gd name="T30" fmla="*/ 18 w 51"/>
                  <a:gd name="T31" fmla="*/ 11 h 29"/>
                  <a:gd name="T32" fmla="*/ 22 w 51"/>
                  <a:gd name="T33" fmla="*/ 9 h 29"/>
                  <a:gd name="T34" fmla="*/ 27 w 51"/>
                  <a:gd name="T35" fmla="*/ 6 h 29"/>
                  <a:gd name="T36" fmla="*/ 33 w 51"/>
                  <a:gd name="T37" fmla="*/ 4 h 29"/>
                  <a:gd name="T38" fmla="*/ 38 w 51"/>
                  <a:gd name="T39" fmla="*/ 2 h 29"/>
                  <a:gd name="T40" fmla="*/ 42 w 51"/>
                  <a:gd name="T41" fmla="*/ 2 h 29"/>
                  <a:gd name="T42" fmla="*/ 42 w 51"/>
                  <a:gd name="T43" fmla="*/ 2 h 2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1"/>
                  <a:gd name="T67" fmla="*/ 0 h 29"/>
                  <a:gd name="T68" fmla="*/ 51 w 51"/>
                  <a:gd name="T69" fmla="*/ 29 h 2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1" h="29">
                    <a:moveTo>
                      <a:pt x="42" y="2"/>
                    </a:moveTo>
                    <a:lnTo>
                      <a:pt x="49" y="0"/>
                    </a:lnTo>
                    <a:lnTo>
                      <a:pt x="51" y="6"/>
                    </a:lnTo>
                    <a:lnTo>
                      <a:pt x="46" y="11"/>
                    </a:lnTo>
                    <a:lnTo>
                      <a:pt x="40" y="15"/>
                    </a:lnTo>
                    <a:lnTo>
                      <a:pt x="35" y="20"/>
                    </a:lnTo>
                    <a:lnTo>
                      <a:pt x="29" y="22"/>
                    </a:lnTo>
                    <a:lnTo>
                      <a:pt x="20" y="24"/>
                    </a:lnTo>
                    <a:lnTo>
                      <a:pt x="13" y="29"/>
                    </a:lnTo>
                    <a:lnTo>
                      <a:pt x="7" y="26"/>
                    </a:lnTo>
                    <a:lnTo>
                      <a:pt x="0" y="26"/>
                    </a:lnTo>
                    <a:lnTo>
                      <a:pt x="0" y="22"/>
                    </a:lnTo>
                    <a:lnTo>
                      <a:pt x="4" y="20"/>
                    </a:lnTo>
                    <a:lnTo>
                      <a:pt x="7" y="15"/>
                    </a:lnTo>
                    <a:lnTo>
                      <a:pt x="13" y="13"/>
                    </a:lnTo>
                    <a:lnTo>
                      <a:pt x="18" y="11"/>
                    </a:lnTo>
                    <a:lnTo>
                      <a:pt x="22" y="9"/>
                    </a:lnTo>
                    <a:lnTo>
                      <a:pt x="27" y="6"/>
                    </a:lnTo>
                    <a:lnTo>
                      <a:pt x="33" y="4"/>
                    </a:lnTo>
                    <a:lnTo>
                      <a:pt x="38" y="2"/>
                    </a:lnTo>
                    <a:lnTo>
                      <a:pt x="42" y="2"/>
                    </a:lnTo>
                    <a:close/>
                  </a:path>
                </a:pathLst>
              </a:custGeom>
              <a:solidFill>
                <a:srgbClr val="000000"/>
              </a:solidFill>
              <a:ln w="9525">
                <a:noFill/>
                <a:round/>
                <a:headEnd/>
                <a:tailEnd/>
              </a:ln>
            </p:spPr>
            <p:txBody>
              <a:bodyPr/>
              <a:lstStyle/>
              <a:p>
                <a:endParaRPr lang="en-US"/>
              </a:p>
            </p:txBody>
          </p:sp>
          <p:sp>
            <p:nvSpPr>
              <p:cNvPr id="157718" name="Freeform 20"/>
              <p:cNvSpPr>
                <a:spLocks/>
              </p:cNvSpPr>
              <p:nvPr/>
            </p:nvSpPr>
            <p:spPr bwMode="auto">
              <a:xfrm>
                <a:off x="2738" y="760"/>
                <a:ext cx="33" cy="13"/>
              </a:xfrm>
              <a:custGeom>
                <a:avLst/>
                <a:gdLst>
                  <a:gd name="T0" fmla="*/ 31 w 33"/>
                  <a:gd name="T1" fmla="*/ 2 h 13"/>
                  <a:gd name="T2" fmla="*/ 33 w 33"/>
                  <a:gd name="T3" fmla="*/ 7 h 13"/>
                  <a:gd name="T4" fmla="*/ 29 w 33"/>
                  <a:gd name="T5" fmla="*/ 11 h 13"/>
                  <a:gd name="T6" fmla="*/ 22 w 33"/>
                  <a:gd name="T7" fmla="*/ 13 h 13"/>
                  <a:gd name="T8" fmla="*/ 15 w 33"/>
                  <a:gd name="T9" fmla="*/ 13 h 13"/>
                  <a:gd name="T10" fmla="*/ 6 w 33"/>
                  <a:gd name="T11" fmla="*/ 11 h 13"/>
                  <a:gd name="T12" fmla="*/ 2 w 33"/>
                  <a:gd name="T13" fmla="*/ 9 h 13"/>
                  <a:gd name="T14" fmla="*/ 0 w 33"/>
                  <a:gd name="T15" fmla="*/ 4 h 13"/>
                  <a:gd name="T16" fmla="*/ 4 w 33"/>
                  <a:gd name="T17" fmla="*/ 0 h 13"/>
                  <a:gd name="T18" fmla="*/ 9 w 33"/>
                  <a:gd name="T19" fmla="*/ 0 h 13"/>
                  <a:gd name="T20" fmla="*/ 18 w 33"/>
                  <a:gd name="T21" fmla="*/ 0 h 13"/>
                  <a:gd name="T22" fmla="*/ 24 w 33"/>
                  <a:gd name="T23" fmla="*/ 0 h 13"/>
                  <a:gd name="T24" fmla="*/ 31 w 33"/>
                  <a:gd name="T25" fmla="*/ 2 h 13"/>
                  <a:gd name="T26" fmla="*/ 31 w 33"/>
                  <a:gd name="T27" fmla="*/ 2 h 1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
                  <a:gd name="T43" fmla="*/ 0 h 13"/>
                  <a:gd name="T44" fmla="*/ 33 w 33"/>
                  <a:gd name="T45" fmla="*/ 13 h 1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 h="13">
                    <a:moveTo>
                      <a:pt x="31" y="2"/>
                    </a:moveTo>
                    <a:lnTo>
                      <a:pt x="33" y="7"/>
                    </a:lnTo>
                    <a:lnTo>
                      <a:pt x="29" y="11"/>
                    </a:lnTo>
                    <a:lnTo>
                      <a:pt x="22" y="13"/>
                    </a:lnTo>
                    <a:lnTo>
                      <a:pt x="15" y="13"/>
                    </a:lnTo>
                    <a:lnTo>
                      <a:pt x="6" y="11"/>
                    </a:lnTo>
                    <a:lnTo>
                      <a:pt x="2" y="9"/>
                    </a:lnTo>
                    <a:lnTo>
                      <a:pt x="0" y="4"/>
                    </a:lnTo>
                    <a:lnTo>
                      <a:pt x="4" y="0"/>
                    </a:lnTo>
                    <a:lnTo>
                      <a:pt x="9" y="0"/>
                    </a:lnTo>
                    <a:lnTo>
                      <a:pt x="18" y="0"/>
                    </a:lnTo>
                    <a:lnTo>
                      <a:pt x="24" y="0"/>
                    </a:lnTo>
                    <a:lnTo>
                      <a:pt x="31" y="2"/>
                    </a:lnTo>
                    <a:close/>
                  </a:path>
                </a:pathLst>
              </a:custGeom>
              <a:solidFill>
                <a:srgbClr val="000000"/>
              </a:solidFill>
              <a:ln w="9525">
                <a:noFill/>
                <a:round/>
                <a:headEnd/>
                <a:tailEnd/>
              </a:ln>
            </p:spPr>
            <p:txBody>
              <a:bodyPr/>
              <a:lstStyle/>
              <a:p>
                <a:endParaRPr lang="en-US"/>
              </a:p>
            </p:txBody>
          </p:sp>
          <p:sp>
            <p:nvSpPr>
              <p:cNvPr id="157719" name="Freeform 21"/>
              <p:cNvSpPr>
                <a:spLocks/>
              </p:cNvSpPr>
              <p:nvPr/>
            </p:nvSpPr>
            <p:spPr bwMode="auto">
              <a:xfrm>
                <a:off x="2656" y="1431"/>
                <a:ext cx="538" cy="18"/>
              </a:xfrm>
              <a:custGeom>
                <a:avLst/>
                <a:gdLst>
                  <a:gd name="T0" fmla="*/ 337 w 538"/>
                  <a:gd name="T1" fmla="*/ 3 h 18"/>
                  <a:gd name="T2" fmla="*/ 354 w 538"/>
                  <a:gd name="T3" fmla="*/ 0 h 18"/>
                  <a:gd name="T4" fmla="*/ 374 w 538"/>
                  <a:gd name="T5" fmla="*/ 0 h 18"/>
                  <a:gd name="T6" fmla="*/ 397 w 538"/>
                  <a:gd name="T7" fmla="*/ 0 h 18"/>
                  <a:gd name="T8" fmla="*/ 421 w 538"/>
                  <a:gd name="T9" fmla="*/ 0 h 18"/>
                  <a:gd name="T10" fmla="*/ 443 w 538"/>
                  <a:gd name="T11" fmla="*/ 0 h 18"/>
                  <a:gd name="T12" fmla="*/ 465 w 538"/>
                  <a:gd name="T13" fmla="*/ 0 h 18"/>
                  <a:gd name="T14" fmla="*/ 485 w 538"/>
                  <a:gd name="T15" fmla="*/ 0 h 18"/>
                  <a:gd name="T16" fmla="*/ 503 w 538"/>
                  <a:gd name="T17" fmla="*/ 3 h 18"/>
                  <a:gd name="T18" fmla="*/ 514 w 538"/>
                  <a:gd name="T19" fmla="*/ 3 h 18"/>
                  <a:gd name="T20" fmla="*/ 523 w 538"/>
                  <a:gd name="T21" fmla="*/ 3 h 18"/>
                  <a:gd name="T22" fmla="*/ 530 w 538"/>
                  <a:gd name="T23" fmla="*/ 3 h 18"/>
                  <a:gd name="T24" fmla="*/ 534 w 538"/>
                  <a:gd name="T25" fmla="*/ 5 h 18"/>
                  <a:gd name="T26" fmla="*/ 538 w 538"/>
                  <a:gd name="T27" fmla="*/ 5 h 18"/>
                  <a:gd name="T28" fmla="*/ 538 w 538"/>
                  <a:gd name="T29" fmla="*/ 7 h 18"/>
                  <a:gd name="T30" fmla="*/ 534 w 538"/>
                  <a:gd name="T31" fmla="*/ 9 h 18"/>
                  <a:gd name="T32" fmla="*/ 530 w 538"/>
                  <a:gd name="T33" fmla="*/ 11 h 18"/>
                  <a:gd name="T34" fmla="*/ 487 w 538"/>
                  <a:gd name="T35" fmla="*/ 14 h 18"/>
                  <a:gd name="T36" fmla="*/ 443 w 538"/>
                  <a:gd name="T37" fmla="*/ 14 h 18"/>
                  <a:gd name="T38" fmla="*/ 399 w 538"/>
                  <a:gd name="T39" fmla="*/ 14 h 18"/>
                  <a:gd name="T40" fmla="*/ 354 w 538"/>
                  <a:gd name="T41" fmla="*/ 16 h 18"/>
                  <a:gd name="T42" fmla="*/ 308 w 538"/>
                  <a:gd name="T43" fmla="*/ 16 h 18"/>
                  <a:gd name="T44" fmla="*/ 261 w 538"/>
                  <a:gd name="T45" fmla="*/ 16 h 18"/>
                  <a:gd name="T46" fmla="*/ 213 w 538"/>
                  <a:gd name="T47" fmla="*/ 16 h 18"/>
                  <a:gd name="T48" fmla="*/ 168 w 538"/>
                  <a:gd name="T49" fmla="*/ 18 h 18"/>
                  <a:gd name="T50" fmla="*/ 153 w 538"/>
                  <a:gd name="T51" fmla="*/ 18 h 18"/>
                  <a:gd name="T52" fmla="*/ 133 w 538"/>
                  <a:gd name="T53" fmla="*/ 18 h 18"/>
                  <a:gd name="T54" fmla="*/ 113 w 538"/>
                  <a:gd name="T55" fmla="*/ 18 h 18"/>
                  <a:gd name="T56" fmla="*/ 95 w 538"/>
                  <a:gd name="T57" fmla="*/ 18 h 18"/>
                  <a:gd name="T58" fmla="*/ 73 w 538"/>
                  <a:gd name="T59" fmla="*/ 18 h 18"/>
                  <a:gd name="T60" fmla="*/ 55 w 538"/>
                  <a:gd name="T61" fmla="*/ 18 h 18"/>
                  <a:gd name="T62" fmla="*/ 37 w 538"/>
                  <a:gd name="T63" fmla="*/ 18 h 18"/>
                  <a:gd name="T64" fmla="*/ 22 w 538"/>
                  <a:gd name="T65" fmla="*/ 18 h 18"/>
                  <a:gd name="T66" fmla="*/ 13 w 538"/>
                  <a:gd name="T67" fmla="*/ 16 h 18"/>
                  <a:gd name="T68" fmla="*/ 6 w 538"/>
                  <a:gd name="T69" fmla="*/ 14 h 18"/>
                  <a:gd name="T70" fmla="*/ 2 w 538"/>
                  <a:gd name="T71" fmla="*/ 11 h 18"/>
                  <a:gd name="T72" fmla="*/ 0 w 538"/>
                  <a:gd name="T73" fmla="*/ 11 h 18"/>
                  <a:gd name="T74" fmla="*/ 0 w 538"/>
                  <a:gd name="T75" fmla="*/ 7 h 18"/>
                  <a:gd name="T76" fmla="*/ 2 w 538"/>
                  <a:gd name="T77" fmla="*/ 7 h 18"/>
                  <a:gd name="T78" fmla="*/ 4 w 538"/>
                  <a:gd name="T79" fmla="*/ 5 h 18"/>
                  <a:gd name="T80" fmla="*/ 11 w 538"/>
                  <a:gd name="T81" fmla="*/ 5 h 18"/>
                  <a:gd name="T82" fmla="*/ 33 w 538"/>
                  <a:gd name="T83" fmla="*/ 3 h 18"/>
                  <a:gd name="T84" fmla="*/ 60 w 538"/>
                  <a:gd name="T85" fmla="*/ 3 h 18"/>
                  <a:gd name="T86" fmla="*/ 86 w 538"/>
                  <a:gd name="T87" fmla="*/ 3 h 18"/>
                  <a:gd name="T88" fmla="*/ 117 w 538"/>
                  <a:gd name="T89" fmla="*/ 5 h 18"/>
                  <a:gd name="T90" fmla="*/ 144 w 538"/>
                  <a:gd name="T91" fmla="*/ 5 h 18"/>
                  <a:gd name="T92" fmla="*/ 173 w 538"/>
                  <a:gd name="T93" fmla="*/ 5 h 18"/>
                  <a:gd name="T94" fmla="*/ 195 w 538"/>
                  <a:gd name="T95" fmla="*/ 5 h 18"/>
                  <a:gd name="T96" fmla="*/ 215 w 538"/>
                  <a:gd name="T97" fmla="*/ 5 h 18"/>
                  <a:gd name="T98" fmla="*/ 230 w 538"/>
                  <a:gd name="T99" fmla="*/ 5 h 18"/>
                  <a:gd name="T100" fmla="*/ 248 w 538"/>
                  <a:gd name="T101" fmla="*/ 3 h 18"/>
                  <a:gd name="T102" fmla="*/ 264 w 538"/>
                  <a:gd name="T103" fmla="*/ 3 h 18"/>
                  <a:gd name="T104" fmla="*/ 279 w 538"/>
                  <a:gd name="T105" fmla="*/ 3 h 18"/>
                  <a:gd name="T106" fmla="*/ 295 w 538"/>
                  <a:gd name="T107" fmla="*/ 3 h 18"/>
                  <a:gd name="T108" fmla="*/ 308 w 538"/>
                  <a:gd name="T109" fmla="*/ 3 h 18"/>
                  <a:gd name="T110" fmla="*/ 323 w 538"/>
                  <a:gd name="T111" fmla="*/ 3 h 18"/>
                  <a:gd name="T112" fmla="*/ 337 w 538"/>
                  <a:gd name="T113" fmla="*/ 3 h 18"/>
                  <a:gd name="T114" fmla="*/ 337 w 538"/>
                  <a:gd name="T115" fmla="*/ 3 h 1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38"/>
                  <a:gd name="T175" fmla="*/ 0 h 18"/>
                  <a:gd name="T176" fmla="*/ 538 w 538"/>
                  <a:gd name="T177" fmla="*/ 18 h 1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38" h="18">
                    <a:moveTo>
                      <a:pt x="337" y="3"/>
                    </a:moveTo>
                    <a:lnTo>
                      <a:pt x="354" y="0"/>
                    </a:lnTo>
                    <a:lnTo>
                      <a:pt x="374" y="0"/>
                    </a:lnTo>
                    <a:lnTo>
                      <a:pt x="397" y="0"/>
                    </a:lnTo>
                    <a:lnTo>
                      <a:pt x="421" y="0"/>
                    </a:lnTo>
                    <a:lnTo>
                      <a:pt x="443" y="0"/>
                    </a:lnTo>
                    <a:lnTo>
                      <a:pt x="465" y="0"/>
                    </a:lnTo>
                    <a:lnTo>
                      <a:pt x="485" y="0"/>
                    </a:lnTo>
                    <a:lnTo>
                      <a:pt x="503" y="3"/>
                    </a:lnTo>
                    <a:lnTo>
                      <a:pt x="514" y="3"/>
                    </a:lnTo>
                    <a:lnTo>
                      <a:pt x="523" y="3"/>
                    </a:lnTo>
                    <a:lnTo>
                      <a:pt x="530" y="3"/>
                    </a:lnTo>
                    <a:lnTo>
                      <a:pt x="534" y="5"/>
                    </a:lnTo>
                    <a:lnTo>
                      <a:pt x="538" y="5"/>
                    </a:lnTo>
                    <a:lnTo>
                      <a:pt x="538" y="7"/>
                    </a:lnTo>
                    <a:lnTo>
                      <a:pt x="534" y="9"/>
                    </a:lnTo>
                    <a:lnTo>
                      <a:pt x="530" y="11"/>
                    </a:lnTo>
                    <a:lnTo>
                      <a:pt x="487" y="14"/>
                    </a:lnTo>
                    <a:lnTo>
                      <a:pt x="443" y="14"/>
                    </a:lnTo>
                    <a:lnTo>
                      <a:pt x="399" y="14"/>
                    </a:lnTo>
                    <a:lnTo>
                      <a:pt x="354" y="16"/>
                    </a:lnTo>
                    <a:lnTo>
                      <a:pt x="308" y="16"/>
                    </a:lnTo>
                    <a:lnTo>
                      <a:pt x="261" y="16"/>
                    </a:lnTo>
                    <a:lnTo>
                      <a:pt x="213" y="16"/>
                    </a:lnTo>
                    <a:lnTo>
                      <a:pt x="168" y="18"/>
                    </a:lnTo>
                    <a:lnTo>
                      <a:pt x="153" y="18"/>
                    </a:lnTo>
                    <a:lnTo>
                      <a:pt x="133" y="18"/>
                    </a:lnTo>
                    <a:lnTo>
                      <a:pt x="113" y="18"/>
                    </a:lnTo>
                    <a:lnTo>
                      <a:pt x="95" y="18"/>
                    </a:lnTo>
                    <a:lnTo>
                      <a:pt x="73" y="18"/>
                    </a:lnTo>
                    <a:lnTo>
                      <a:pt x="55" y="18"/>
                    </a:lnTo>
                    <a:lnTo>
                      <a:pt x="37" y="18"/>
                    </a:lnTo>
                    <a:lnTo>
                      <a:pt x="22" y="18"/>
                    </a:lnTo>
                    <a:lnTo>
                      <a:pt x="13" y="16"/>
                    </a:lnTo>
                    <a:lnTo>
                      <a:pt x="6" y="14"/>
                    </a:lnTo>
                    <a:lnTo>
                      <a:pt x="2" y="11"/>
                    </a:lnTo>
                    <a:lnTo>
                      <a:pt x="0" y="11"/>
                    </a:lnTo>
                    <a:lnTo>
                      <a:pt x="0" y="7"/>
                    </a:lnTo>
                    <a:lnTo>
                      <a:pt x="2" y="7"/>
                    </a:lnTo>
                    <a:lnTo>
                      <a:pt x="4" y="5"/>
                    </a:lnTo>
                    <a:lnTo>
                      <a:pt x="11" y="5"/>
                    </a:lnTo>
                    <a:lnTo>
                      <a:pt x="33" y="3"/>
                    </a:lnTo>
                    <a:lnTo>
                      <a:pt x="60" y="3"/>
                    </a:lnTo>
                    <a:lnTo>
                      <a:pt x="86" y="3"/>
                    </a:lnTo>
                    <a:lnTo>
                      <a:pt x="117" y="5"/>
                    </a:lnTo>
                    <a:lnTo>
                      <a:pt x="144" y="5"/>
                    </a:lnTo>
                    <a:lnTo>
                      <a:pt x="173" y="5"/>
                    </a:lnTo>
                    <a:lnTo>
                      <a:pt x="195" y="5"/>
                    </a:lnTo>
                    <a:lnTo>
                      <a:pt x="215" y="5"/>
                    </a:lnTo>
                    <a:lnTo>
                      <a:pt x="230" y="5"/>
                    </a:lnTo>
                    <a:lnTo>
                      <a:pt x="248" y="3"/>
                    </a:lnTo>
                    <a:lnTo>
                      <a:pt x="264" y="3"/>
                    </a:lnTo>
                    <a:lnTo>
                      <a:pt x="279" y="3"/>
                    </a:lnTo>
                    <a:lnTo>
                      <a:pt x="295" y="3"/>
                    </a:lnTo>
                    <a:lnTo>
                      <a:pt x="308" y="3"/>
                    </a:lnTo>
                    <a:lnTo>
                      <a:pt x="323" y="3"/>
                    </a:lnTo>
                    <a:lnTo>
                      <a:pt x="337" y="3"/>
                    </a:lnTo>
                    <a:close/>
                  </a:path>
                </a:pathLst>
              </a:custGeom>
              <a:solidFill>
                <a:srgbClr val="FFFF85"/>
              </a:solidFill>
              <a:ln w="9525">
                <a:noFill/>
                <a:round/>
                <a:headEnd/>
                <a:tailEnd/>
              </a:ln>
            </p:spPr>
            <p:txBody>
              <a:bodyPr/>
              <a:lstStyle/>
              <a:p>
                <a:endParaRPr lang="en-US"/>
              </a:p>
            </p:txBody>
          </p:sp>
          <p:sp>
            <p:nvSpPr>
              <p:cNvPr id="157720" name="Freeform 22"/>
              <p:cNvSpPr>
                <a:spLocks/>
              </p:cNvSpPr>
              <p:nvPr/>
            </p:nvSpPr>
            <p:spPr bwMode="auto">
              <a:xfrm>
                <a:off x="2826" y="1017"/>
                <a:ext cx="244" cy="20"/>
              </a:xfrm>
              <a:custGeom>
                <a:avLst/>
                <a:gdLst>
                  <a:gd name="T0" fmla="*/ 189 w 244"/>
                  <a:gd name="T1" fmla="*/ 0 h 20"/>
                  <a:gd name="T2" fmla="*/ 193 w 244"/>
                  <a:gd name="T3" fmla="*/ 0 h 20"/>
                  <a:gd name="T4" fmla="*/ 200 w 244"/>
                  <a:gd name="T5" fmla="*/ 0 h 20"/>
                  <a:gd name="T6" fmla="*/ 207 w 244"/>
                  <a:gd name="T7" fmla="*/ 0 h 20"/>
                  <a:gd name="T8" fmla="*/ 213 w 244"/>
                  <a:gd name="T9" fmla="*/ 0 h 20"/>
                  <a:gd name="T10" fmla="*/ 220 w 244"/>
                  <a:gd name="T11" fmla="*/ 0 h 20"/>
                  <a:gd name="T12" fmla="*/ 229 w 244"/>
                  <a:gd name="T13" fmla="*/ 0 h 20"/>
                  <a:gd name="T14" fmla="*/ 233 w 244"/>
                  <a:gd name="T15" fmla="*/ 0 h 20"/>
                  <a:gd name="T16" fmla="*/ 240 w 244"/>
                  <a:gd name="T17" fmla="*/ 0 h 20"/>
                  <a:gd name="T18" fmla="*/ 244 w 244"/>
                  <a:gd name="T19" fmla="*/ 4 h 20"/>
                  <a:gd name="T20" fmla="*/ 242 w 244"/>
                  <a:gd name="T21" fmla="*/ 11 h 20"/>
                  <a:gd name="T22" fmla="*/ 231 w 244"/>
                  <a:gd name="T23" fmla="*/ 13 h 20"/>
                  <a:gd name="T24" fmla="*/ 220 w 244"/>
                  <a:gd name="T25" fmla="*/ 16 h 20"/>
                  <a:gd name="T26" fmla="*/ 209 w 244"/>
                  <a:gd name="T27" fmla="*/ 16 h 20"/>
                  <a:gd name="T28" fmla="*/ 198 w 244"/>
                  <a:gd name="T29" fmla="*/ 16 h 20"/>
                  <a:gd name="T30" fmla="*/ 187 w 244"/>
                  <a:gd name="T31" fmla="*/ 16 h 20"/>
                  <a:gd name="T32" fmla="*/ 176 w 244"/>
                  <a:gd name="T33" fmla="*/ 16 h 20"/>
                  <a:gd name="T34" fmla="*/ 162 w 244"/>
                  <a:gd name="T35" fmla="*/ 16 h 20"/>
                  <a:gd name="T36" fmla="*/ 153 w 244"/>
                  <a:gd name="T37" fmla="*/ 18 h 20"/>
                  <a:gd name="T38" fmla="*/ 136 w 244"/>
                  <a:gd name="T39" fmla="*/ 18 h 20"/>
                  <a:gd name="T40" fmla="*/ 118 w 244"/>
                  <a:gd name="T41" fmla="*/ 18 h 20"/>
                  <a:gd name="T42" fmla="*/ 100 w 244"/>
                  <a:gd name="T43" fmla="*/ 18 h 20"/>
                  <a:gd name="T44" fmla="*/ 82 w 244"/>
                  <a:gd name="T45" fmla="*/ 20 h 20"/>
                  <a:gd name="T46" fmla="*/ 63 w 244"/>
                  <a:gd name="T47" fmla="*/ 20 h 20"/>
                  <a:gd name="T48" fmla="*/ 43 w 244"/>
                  <a:gd name="T49" fmla="*/ 20 h 20"/>
                  <a:gd name="T50" fmla="*/ 25 w 244"/>
                  <a:gd name="T51" fmla="*/ 20 h 20"/>
                  <a:gd name="T52" fmla="*/ 9 w 244"/>
                  <a:gd name="T53" fmla="*/ 20 h 20"/>
                  <a:gd name="T54" fmla="*/ 3 w 244"/>
                  <a:gd name="T55" fmla="*/ 18 h 20"/>
                  <a:gd name="T56" fmla="*/ 0 w 244"/>
                  <a:gd name="T57" fmla="*/ 16 h 20"/>
                  <a:gd name="T58" fmla="*/ 0 w 244"/>
                  <a:gd name="T59" fmla="*/ 13 h 20"/>
                  <a:gd name="T60" fmla="*/ 7 w 244"/>
                  <a:gd name="T61" fmla="*/ 9 h 20"/>
                  <a:gd name="T62" fmla="*/ 18 w 244"/>
                  <a:gd name="T63" fmla="*/ 9 h 20"/>
                  <a:gd name="T64" fmla="*/ 29 w 244"/>
                  <a:gd name="T65" fmla="*/ 7 h 20"/>
                  <a:gd name="T66" fmla="*/ 40 w 244"/>
                  <a:gd name="T67" fmla="*/ 7 h 20"/>
                  <a:gd name="T68" fmla="*/ 51 w 244"/>
                  <a:gd name="T69" fmla="*/ 7 h 20"/>
                  <a:gd name="T70" fmla="*/ 63 w 244"/>
                  <a:gd name="T71" fmla="*/ 7 h 20"/>
                  <a:gd name="T72" fmla="*/ 74 w 244"/>
                  <a:gd name="T73" fmla="*/ 7 h 20"/>
                  <a:gd name="T74" fmla="*/ 82 w 244"/>
                  <a:gd name="T75" fmla="*/ 7 h 20"/>
                  <a:gd name="T76" fmla="*/ 94 w 244"/>
                  <a:gd name="T77" fmla="*/ 7 h 20"/>
                  <a:gd name="T78" fmla="*/ 105 w 244"/>
                  <a:gd name="T79" fmla="*/ 4 h 20"/>
                  <a:gd name="T80" fmla="*/ 118 w 244"/>
                  <a:gd name="T81" fmla="*/ 4 h 20"/>
                  <a:gd name="T82" fmla="*/ 129 w 244"/>
                  <a:gd name="T83" fmla="*/ 2 h 20"/>
                  <a:gd name="T84" fmla="*/ 142 w 244"/>
                  <a:gd name="T85" fmla="*/ 2 h 20"/>
                  <a:gd name="T86" fmla="*/ 153 w 244"/>
                  <a:gd name="T87" fmla="*/ 2 h 20"/>
                  <a:gd name="T88" fmla="*/ 164 w 244"/>
                  <a:gd name="T89" fmla="*/ 0 h 20"/>
                  <a:gd name="T90" fmla="*/ 176 w 244"/>
                  <a:gd name="T91" fmla="*/ 0 h 20"/>
                  <a:gd name="T92" fmla="*/ 189 w 244"/>
                  <a:gd name="T93" fmla="*/ 0 h 20"/>
                  <a:gd name="T94" fmla="*/ 189 w 244"/>
                  <a:gd name="T95" fmla="*/ 0 h 2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4"/>
                  <a:gd name="T145" fmla="*/ 0 h 20"/>
                  <a:gd name="T146" fmla="*/ 244 w 244"/>
                  <a:gd name="T147" fmla="*/ 20 h 2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4" h="20">
                    <a:moveTo>
                      <a:pt x="189" y="0"/>
                    </a:moveTo>
                    <a:lnTo>
                      <a:pt x="193" y="0"/>
                    </a:lnTo>
                    <a:lnTo>
                      <a:pt x="200" y="0"/>
                    </a:lnTo>
                    <a:lnTo>
                      <a:pt x="207" y="0"/>
                    </a:lnTo>
                    <a:lnTo>
                      <a:pt x="213" y="0"/>
                    </a:lnTo>
                    <a:lnTo>
                      <a:pt x="220" y="0"/>
                    </a:lnTo>
                    <a:lnTo>
                      <a:pt x="229" y="0"/>
                    </a:lnTo>
                    <a:lnTo>
                      <a:pt x="233" y="0"/>
                    </a:lnTo>
                    <a:lnTo>
                      <a:pt x="240" y="0"/>
                    </a:lnTo>
                    <a:lnTo>
                      <a:pt x="244" y="4"/>
                    </a:lnTo>
                    <a:lnTo>
                      <a:pt x="242" y="11"/>
                    </a:lnTo>
                    <a:lnTo>
                      <a:pt x="231" y="13"/>
                    </a:lnTo>
                    <a:lnTo>
                      <a:pt x="220" y="16"/>
                    </a:lnTo>
                    <a:lnTo>
                      <a:pt x="209" y="16"/>
                    </a:lnTo>
                    <a:lnTo>
                      <a:pt x="198" y="16"/>
                    </a:lnTo>
                    <a:lnTo>
                      <a:pt x="187" y="16"/>
                    </a:lnTo>
                    <a:lnTo>
                      <a:pt x="176" y="16"/>
                    </a:lnTo>
                    <a:lnTo>
                      <a:pt x="162" y="16"/>
                    </a:lnTo>
                    <a:lnTo>
                      <a:pt x="153" y="18"/>
                    </a:lnTo>
                    <a:lnTo>
                      <a:pt x="136" y="18"/>
                    </a:lnTo>
                    <a:lnTo>
                      <a:pt x="118" y="18"/>
                    </a:lnTo>
                    <a:lnTo>
                      <a:pt x="100" y="18"/>
                    </a:lnTo>
                    <a:lnTo>
                      <a:pt x="82" y="20"/>
                    </a:lnTo>
                    <a:lnTo>
                      <a:pt x="63" y="20"/>
                    </a:lnTo>
                    <a:lnTo>
                      <a:pt x="43" y="20"/>
                    </a:lnTo>
                    <a:lnTo>
                      <a:pt x="25" y="20"/>
                    </a:lnTo>
                    <a:lnTo>
                      <a:pt x="9" y="20"/>
                    </a:lnTo>
                    <a:lnTo>
                      <a:pt x="3" y="18"/>
                    </a:lnTo>
                    <a:lnTo>
                      <a:pt x="0" y="16"/>
                    </a:lnTo>
                    <a:lnTo>
                      <a:pt x="0" y="13"/>
                    </a:lnTo>
                    <a:lnTo>
                      <a:pt x="7" y="9"/>
                    </a:lnTo>
                    <a:lnTo>
                      <a:pt x="18" y="9"/>
                    </a:lnTo>
                    <a:lnTo>
                      <a:pt x="29" y="7"/>
                    </a:lnTo>
                    <a:lnTo>
                      <a:pt x="40" y="7"/>
                    </a:lnTo>
                    <a:lnTo>
                      <a:pt x="51" y="7"/>
                    </a:lnTo>
                    <a:lnTo>
                      <a:pt x="63" y="7"/>
                    </a:lnTo>
                    <a:lnTo>
                      <a:pt x="74" y="7"/>
                    </a:lnTo>
                    <a:lnTo>
                      <a:pt x="82" y="7"/>
                    </a:lnTo>
                    <a:lnTo>
                      <a:pt x="94" y="7"/>
                    </a:lnTo>
                    <a:lnTo>
                      <a:pt x="105" y="4"/>
                    </a:lnTo>
                    <a:lnTo>
                      <a:pt x="118" y="4"/>
                    </a:lnTo>
                    <a:lnTo>
                      <a:pt x="129" y="2"/>
                    </a:lnTo>
                    <a:lnTo>
                      <a:pt x="142" y="2"/>
                    </a:lnTo>
                    <a:lnTo>
                      <a:pt x="153" y="2"/>
                    </a:lnTo>
                    <a:lnTo>
                      <a:pt x="164" y="0"/>
                    </a:lnTo>
                    <a:lnTo>
                      <a:pt x="176" y="0"/>
                    </a:lnTo>
                    <a:lnTo>
                      <a:pt x="189" y="0"/>
                    </a:lnTo>
                    <a:close/>
                  </a:path>
                </a:pathLst>
              </a:custGeom>
              <a:solidFill>
                <a:srgbClr val="FFFF85"/>
              </a:solidFill>
              <a:ln w="9525">
                <a:noFill/>
                <a:round/>
                <a:headEnd/>
                <a:tailEnd/>
              </a:ln>
            </p:spPr>
            <p:txBody>
              <a:bodyPr/>
              <a:lstStyle/>
              <a:p>
                <a:endParaRPr lang="en-US"/>
              </a:p>
            </p:txBody>
          </p:sp>
          <p:sp>
            <p:nvSpPr>
              <p:cNvPr id="157721" name="Freeform 23"/>
              <p:cNvSpPr>
                <a:spLocks/>
              </p:cNvSpPr>
              <p:nvPr/>
            </p:nvSpPr>
            <p:spPr bwMode="auto">
              <a:xfrm>
                <a:off x="2769" y="857"/>
                <a:ext cx="277" cy="20"/>
              </a:xfrm>
              <a:custGeom>
                <a:avLst/>
                <a:gdLst>
                  <a:gd name="T0" fmla="*/ 224 w 277"/>
                  <a:gd name="T1" fmla="*/ 3 h 20"/>
                  <a:gd name="T2" fmla="*/ 230 w 277"/>
                  <a:gd name="T3" fmla="*/ 0 h 20"/>
                  <a:gd name="T4" fmla="*/ 239 w 277"/>
                  <a:gd name="T5" fmla="*/ 0 h 20"/>
                  <a:gd name="T6" fmla="*/ 250 w 277"/>
                  <a:gd name="T7" fmla="*/ 0 h 20"/>
                  <a:gd name="T8" fmla="*/ 261 w 277"/>
                  <a:gd name="T9" fmla="*/ 0 h 20"/>
                  <a:gd name="T10" fmla="*/ 268 w 277"/>
                  <a:gd name="T11" fmla="*/ 0 h 20"/>
                  <a:gd name="T12" fmla="*/ 275 w 277"/>
                  <a:gd name="T13" fmla="*/ 0 h 20"/>
                  <a:gd name="T14" fmla="*/ 277 w 277"/>
                  <a:gd name="T15" fmla="*/ 3 h 20"/>
                  <a:gd name="T16" fmla="*/ 277 w 277"/>
                  <a:gd name="T17" fmla="*/ 9 h 20"/>
                  <a:gd name="T18" fmla="*/ 266 w 277"/>
                  <a:gd name="T19" fmla="*/ 12 h 20"/>
                  <a:gd name="T20" fmla="*/ 255 w 277"/>
                  <a:gd name="T21" fmla="*/ 12 h 20"/>
                  <a:gd name="T22" fmla="*/ 241 w 277"/>
                  <a:gd name="T23" fmla="*/ 14 h 20"/>
                  <a:gd name="T24" fmla="*/ 228 w 277"/>
                  <a:gd name="T25" fmla="*/ 14 h 20"/>
                  <a:gd name="T26" fmla="*/ 213 w 277"/>
                  <a:gd name="T27" fmla="*/ 14 h 20"/>
                  <a:gd name="T28" fmla="*/ 199 w 277"/>
                  <a:gd name="T29" fmla="*/ 16 h 20"/>
                  <a:gd name="T30" fmla="*/ 184 w 277"/>
                  <a:gd name="T31" fmla="*/ 16 h 20"/>
                  <a:gd name="T32" fmla="*/ 170 w 277"/>
                  <a:gd name="T33" fmla="*/ 16 h 20"/>
                  <a:gd name="T34" fmla="*/ 151 w 277"/>
                  <a:gd name="T35" fmla="*/ 16 h 20"/>
                  <a:gd name="T36" fmla="*/ 128 w 277"/>
                  <a:gd name="T37" fmla="*/ 18 h 20"/>
                  <a:gd name="T38" fmla="*/ 106 w 277"/>
                  <a:gd name="T39" fmla="*/ 18 h 20"/>
                  <a:gd name="T40" fmla="*/ 86 w 277"/>
                  <a:gd name="T41" fmla="*/ 20 h 20"/>
                  <a:gd name="T42" fmla="*/ 64 w 277"/>
                  <a:gd name="T43" fmla="*/ 20 h 20"/>
                  <a:gd name="T44" fmla="*/ 44 w 277"/>
                  <a:gd name="T45" fmla="*/ 20 h 20"/>
                  <a:gd name="T46" fmla="*/ 26 w 277"/>
                  <a:gd name="T47" fmla="*/ 20 h 20"/>
                  <a:gd name="T48" fmla="*/ 9 w 277"/>
                  <a:gd name="T49" fmla="*/ 20 h 20"/>
                  <a:gd name="T50" fmla="*/ 0 w 277"/>
                  <a:gd name="T51" fmla="*/ 14 h 20"/>
                  <a:gd name="T52" fmla="*/ 2 w 277"/>
                  <a:gd name="T53" fmla="*/ 12 h 20"/>
                  <a:gd name="T54" fmla="*/ 9 w 277"/>
                  <a:gd name="T55" fmla="*/ 7 h 20"/>
                  <a:gd name="T56" fmla="*/ 22 w 277"/>
                  <a:gd name="T57" fmla="*/ 7 h 20"/>
                  <a:gd name="T58" fmla="*/ 35 w 277"/>
                  <a:gd name="T59" fmla="*/ 7 h 20"/>
                  <a:gd name="T60" fmla="*/ 51 w 277"/>
                  <a:gd name="T61" fmla="*/ 7 h 20"/>
                  <a:gd name="T62" fmla="*/ 66 w 277"/>
                  <a:gd name="T63" fmla="*/ 7 h 20"/>
                  <a:gd name="T64" fmla="*/ 80 w 277"/>
                  <a:gd name="T65" fmla="*/ 7 h 20"/>
                  <a:gd name="T66" fmla="*/ 97 w 277"/>
                  <a:gd name="T67" fmla="*/ 5 h 20"/>
                  <a:gd name="T68" fmla="*/ 115 w 277"/>
                  <a:gd name="T69" fmla="*/ 3 h 20"/>
                  <a:gd name="T70" fmla="*/ 133 w 277"/>
                  <a:gd name="T71" fmla="*/ 3 h 20"/>
                  <a:gd name="T72" fmla="*/ 153 w 277"/>
                  <a:gd name="T73" fmla="*/ 3 h 20"/>
                  <a:gd name="T74" fmla="*/ 170 w 277"/>
                  <a:gd name="T75" fmla="*/ 3 h 20"/>
                  <a:gd name="T76" fmla="*/ 188 w 277"/>
                  <a:gd name="T77" fmla="*/ 3 h 20"/>
                  <a:gd name="T78" fmla="*/ 206 w 277"/>
                  <a:gd name="T79" fmla="*/ 3 h 20"/>
                  <a:gd name="T80" fmla="*/ 224 w 277"/>
                  <a:gd name="T81" fmla="*/ 3 h 20"/>
                  <a:gd name="T82" fmla="*/ 224 w 277"/>
                  <a:gd name="T83" fmla="*/ 3 h 2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77"/>
                  <a:gd name="T127" fmla="*/ 0 h 20"/>
                  <a:gd name="T128" fmla="*/ 277 w 277"/>
                  <a:gd name="T129" fmla="*/ 20 h 2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77" h="20">
                    <a:moveTo>
                      <a:pt x="224" y="3"/>
                    </a:moveTo>
                    <a:lnTo>
                      <a:pt x="230" y="0"/>
                    </a:lnTo>
                    <a:lnTo>
                      <a:pt x="239" y="0"/>
                    </a:lnTo>
                    <a:lnTo>
                      <a:pt x="250" y="0"/>
                    </a:lnTo>
                    <a:lnTo>
                      <a:pt x="261" y="0"/>
                    </a:lnTo>
                    <a:lnTo>
                      <a:pt x="268" y="0"/>
                    </a:lnTo>
                    <a:lnTo>
                      <a:pt x="275" y="0"/>
                    </a:lnTo>
                    <a:lnTo>
                      <a:pt x="277" y="3"/>
                    </a:lnTo>
                    <a:lnTo>
                      <a:pt x="277" y="9"/>
                    </a:lnTo>
                    <a:lnTo>
                      <a:pt x="266" y="12"/>
                    </a:lnTo>
                    <a:lnTo>
                      <a:pt x="255" y="12"/>
                    </a:lnTo>
                    <a:lnTo>
                      <a:pt x="241" y="14"/>
                    </a:lnTo>
                    <a:lnTo>
                      <a:pt x="228" y="14"/>
                    </a:lnTo>
                    <a:lnTo>
                      <a:pt x="213" y="14"/>
                    </a:lnTo>
                    <a:lnTo>
                      <a:pt x="199" y="16"/>
                    </a:lnTo>
                    <a:lnTo>
                      <a:pt x="184" y="16"/>
                    </a:lnTo>
                    <a:lnTo>
                      <a:pt x="170" y="16"/>
                    </a:lnTo>
                    <a:lnTo>
                      <a:pt x="151" y="16"/>
                    </a:lnTo>
                    <a:lnTo>
                      <a:pt x="128" y="18"/>
                    </a:lnTo>
                    <a:lnTo>
                      <a:pt x="106" y="18"/>
                    </a:lnTo>
                    <a:lnTo>
                      <a:pt x="86" y="20"/>
                    </a:lnTo>
                    <a:lnTo>
                      <a:pt x="64" y="20"/>
                    </a:lnTo>
                    <a:lnTo>
                      <a:pt x="44" y="20"/>
                    </a:lnTo>
                    <a:lnTo>
                      <a:pt x="26" y="20"/>
                    </a:lnTo>
                    <a:lnTo>
                      <a:pt x="9" y="20"/>
                    </a:lnTo>
                    <a:lnTo>
                      <a:pt x="0" y="14"/>
                    </a:lnTo>
                    <a:lnTo>
                      <a:pt x="2" y="12"/>
                    </a:lnTo>
                    <a:lnTo>
                      <a:pt x="9" y="7"/>
                    </a:lnTo>
                    <a:lnTo>
                      <a:pt x="22" y="7"/>
                    </a:lnTo>
                    <a:lnTo>
                      <a:pt x="35" y="7"/>
                    </a:lnTo>
                    <a:lnTo>
                      <a:pt x="51" y="7"/>
                    </a:lnTo>
                    <a:lnTo>
                      <a:pt x="66" y="7"/>
                    </a:lnTo>
                    <a:lnTo>
                      <a:pt x="80" y="7"/>
                    </a:lnTo>
                    <a:lnTo>
                      <a:pt x="97" y="5"/>
                    </a:lnTo>
                    <a:lnTo>
                      <a:pt x="115" y="3"/>
                    </a:lnTo>
                    <a:lnTo>
                      <a:pt x="133" y="3"/>
                    </a:lnTo>
                    <a:lnTo>
                      <a:pt x="153" y="3"/>
                    </a:lnTo>
                    <a:lnTo>
                      <a:pt x="170" y="3"/>
                    </a:lnTo>
                    <a:lnTo>
                      <a:pt x="188" y="3"/>
                    </a:lnTo>
                    <a:lnTo>
                      <a:pt x="206" y="3"/>
                    </a:lnTo>
                    <a:lnTo>
                      <a:pt x="224" y="3"/>
                    </a:lnTo>
                    <a:close/>
                  </a:path>
                </a:pathLst>
              </a:custGeom>
              <a:solidFill>
                <a:srgbClr val="FFFF85"/>
              </a:solidFill>
              <a:ln w="9525">
                <a:noFill/>
                <a:round/>
                <a:headEnd/>
                <a:tailEnd/>
              </a:ln>
            </p:spPr>
            <p:txBody>
              <a:bodyPr/>
              <a:lstStyle/>
              <a:p>
                <a:endParaRPr lang="en-US"/>
              </a:p>
            </p:txBody>
          </p:sp>
          <p:sp>
            <p:nvSpPr>
              <p:cNvPr id="157722" name="Freeform 24"/>
              <p:cNvSpPr>
                <a:spLocks/>
              </p:cNvSpPr>
              <p:nvPr/>
            </p:nvSpPr>
            <p:spPr bwMode="auto">
              <a:xfrm>
                <a:off x="2756" y="939"/>
                <a:ext cx="310" cy="25"/>
              </a:xfrm>
              <a:custGeom>
                <a:avLst/>
                <a:gdLst>
                  <a:gd name="T0" fmla="*/ 254 w 310"/>
                  <a:gd name="T1" fmla="*/ 3 h 25"/>
                  <a:gd name="T2" fmla="*/ 257 w 310"/>
                  <a:gd name="T3" fmla="*/ 0 h 25"/>
                  <a:gd name="T4" fmla="*/ 263 w 310"/>
                  <a:gd name="T5" fmla="*/ 0 h 25"/>
                  <a:gd name="T6" fmla="*/ 270 w 310"/>
                  <a:gd name="T7" fmla="*/ 0 h 25"/>
                  <a:gd name="T8" fmla="*/ 281 w 310"/>
                  <a:gd name="T9" fmla="*/ 0 h 25"/>
                  <a:gd name="T10" fmla="*/ 288 w 310"/>
                  <a:gd name="T11" fmla="*/ 0 h 25"/>
                  <a:gd name="T12" fmla="*/ 297 w 310"/>
                  <a:gd name="T13" fmla="*/ 0 h 25"/>
                  <a:gd name="T14" fmla="*/ 303 w 310"/>
                  <a:gd name="T15" fmla="*/ 0 h 25"/>
                  <a:gd name="T16" fmla="*/ 308 w 310"/>
                  <a:gd name="T17" fmla="*/ 3 h 25"/>
                  <a:gd name="T18" fmla="*/ 310 w 310"/>
                  <a:gd name="T19" fmla="*/ 5 h 25"/>
                  <a:gd name="T20" fmla="*/ 303 w 310"/>
                  <a:gd name="T21" fmla="*/ 9 h 25"/>
                  <a:gd name="T22" fmla="*/ 299 w 310"/>
                  <a:gd name="T23" fmla="*/ 9 h 25"/>
                  <a:gd name="T24" fmla="*/ 292 w 310"/>
                  <a:gd name="T25" fmla="*/ 12 h 25"/>
                  <a:gd name="T26" fmla="*/ 285 w 310"/>
                  <a:gd name="T27" fmla="*/ 12 h 25"/>
                  <a:gd name="T28" fmla="*/ 281 w 310"/>
                  <a:gd name="T29" fmla="*/ 14 h 25"/>
                  <a:gd name="T30" fmla="*/ 252 w 310"/>
                  <a:gd name="T31" fmla="*/ 14 h 25"/>
                  <a:gd name="T32" fmla="*/ 221 w 310"/>
                  <a:gd name="T33" fmla="*/ 16 h 25"/>
                  <a:gd name="T34" fmla="*/ 188 w 310"/>
                  <a:gd name="T35" fmla="*/ 18 h 25"/>
                  <a:gd name="T36" fmla="*/ 155 w 310"/>
                  <a:gd name="T37" fmla="*/ 20 h 25"/>
                  <a:gd name="T38" fmla="*/ 119 w 310"/>
                  <a:gd name="T39" fmla="*/ 20 h 25"/>
                  <a:gd name="T40" fmla="*/ 86 w 310"/>
                  <a:gd name="T41" fmla="*/ 23 h 25"/>
                  <a:gd name="T42" fmla="*/ 53 w 310"/>
                  <a:gd name="T43" fmla="*/ 23 h 25"/>
                  <a:gd name="T44" fmla="*/ 24 w 310"/>
                  <a:gd name="T45" fmla="*/ 25 h 25"/>
                  <a:gd name="T46" fmla="*/ 15 w 310"/>
                  <a:gd name="T47" fmla="*/ 23 h 25"/>
                  <a:gd name="T48" fmla="*/ 6 w 310"/>
                  <a:gd name="T49" fmla="*/ 23 h 25"/>
                  <a:gd name="T50" fmla="*/ 2 w 310"/>
                  <a:gd name="T51" fmla="*/ 20 h 25"/>
                  <a:gd name="T52" fmla="*/ 0 w 310"/>
                  <a:gd name="T53" fmla="*/ 18 h 25"/>
                  <a:gd name="T54" fmla="*/ 0 w 310"/>
                  <a:gd name="T55" fmla="*/ 16 h 25"/>
                  <a:gd name="T56" fmla="*/ 0 w 310"/>
                  <a:gd name="T57" fmla="*/ 16 h 25"/>
                  <a:gd name="T58" fmla="*/ 4 w 310"/>
                  <a:gd name="T59" fmla="*/ 14 h 25"/>
                  <a:gd name="T60" fmla="*/ 8 w 310"/>
                  <a:gd name="T61" fmla="*/ 14 h 25"/>
                  <a:gd name="T62" fmla="*/ 35 w 310"/>
                  <a:gd name="T63" fmla="*/ 12 h 25"/>
                  <a:gd name="T64" fmla="*/ 66 w 310"/>
                  <a:gd name="T65" fmla="*/ 9 h 25"/>
                  <a:gd name="T66" fmla="*/ 99 w 310"/>
                  <a:gd name="T67" fmla="*/ 9 h 25"/>
                  <a:gd name="T68" fmla="*/ 133 w 310"/>
                  <a:gd name="T69" fmla="*/ 7 h 25"/>
                  <a:gd name="T70" fmla="*/ 166 w 310"/>
                  <a:gd name="T71" fmla="*/ 5 h 25"/>
                  <a:gd name="T72" fmla="*/ 199 w 310"/>
                  <a:gd name="T73" fmla="*/ 5 h 25"/>
                  <a:gd name="T74" fmla="*/ 228 w 310"/>
                  <a:gd name="T75" fmla="*/ 3 h 25"/>
                  <a:gd name="T76" fmla="*/ 254 w 310"/>
                  <a:gd name="T77" fmla="*/ 3 h 25"/>
                  <a:gd name="T78" fmla="*/ 254 w 310"/>
                  <a:gd name="T79" fmla="*/ 3 h 2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10"/>
                  <a:gd name="T121" fmla="*/ 0 h 25"/>
                  <a:gd name="T122" fmla="*/ 310 w 310"/>
                  <a:gd name="T123" fmla="*/ 25 h 2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10" h="25">
                    <a:moveTo>
                      <a:pt x="254" y="3"/>
                    </a:moveTo>
                    <a:lnTo>
                      <a:pt x="257" y="0"/>
                    </a:lnTo>
                    <a:lnTo>
                      <a:pt x="263" y="0"/>
                    </a:lnTo>
                    <a:lnTo>
                      <a:pt x="270" y="0"/>
                    </a:lnTo>
                    <a:lnTo>
                      <a:pt x="281" y="0"/>
                    </a:lnTo>
                    <a:lnTo>
                      <a:pt x="288" y="0"/>
                    </a:lnTo>
                    <a:lnTo>
                      <a:pt x="297" y="0"/>
                    </a:lnTo>
                    <a:lnTo>
                      <a:pt x="303" y="0"/>
                    </a:lnTo>
                    <a:lnTo>
                      <a:pt x="308" y="3"/>
                    </a:lnTo>
                    <a:lnTo>
                      <a:pt x="310" y="5"/>
                    </a:lnTo>
                    <a:lnTo>
                      <a:pt x="303" y="9"/>
                    </a:lnTo>
                    <a:lnTo>
                      <a:pt x="299" y="9"/>
                    </a:lnTo>
                    <a:lnTo>
                      <a:pt x="292" y="12"/>
                    </a:lnTo>
                    <a:lnTo>
                      <a:pt x="285" y="12"/>
                    </a:lnTo>
                    <a:lnTo>
                      <a:pt x="281" y="14"/>
                    </a:lnTo>
                    <a:lnTo>
                      <a:pt x="252" y="14"/>
                    </a:lnTo>
                    <a:lnTo>
                      <a:pt x="221" y="16"/>
                    </a:lnTo>
                    <a:lnTo>
                      <a:pt x="188" y="18"/>
                    </a:lnTo>
                    <a:lnTo>
                      <a:pt x="155" y="20"/>
                    </a:lnTo>
                    <a:lnTo>
                      <a:pt x="119" y="20"/>
                    </a:lnTo>
                    <a:lnTo>
                      <a:pt x="86" y="23"/>
                    </a:lnTo>
                    <a:lnTo>
                      <a:pt x="53" y="23"/>
                    </a:lnTo>
                    <a:lnTo>
                      <a:pt x="24" y="25"/>
                    </a:lnTo>
                    <a:lnTo>
                      <a:pt x="15" y="23"/>
                    </a:lnTo>
                    <a:lnTo>
                      <a:pt x="6" y="23"/>
                    </a:lnTo>
                    <a:lnTo>
                      <a:pt x="2" y="20"/>
                    </a:lnTo>
                    <a:lnTo>
                      <a:pt x="0" y="18"/>
                    </a:lnTo>
                    <a:lnTo>
                      <a:pt x="0" y="16"/>
                    </a:lnTo>
                    <a:lnTo>
                      <a:pt x="4" y="14"/>
                    </a:lnTo>
                    <a:lnTo>
                      <a:pt x="8" y="14"/>
                    </a:lnTo>
                    <a:lnTo>
                      <a:pt x="35" y="12"/>
                    </a:lnTo>
                    <a:lnTo>
                      <a:pt x="66" y="9"/>
                    </a:lnTo>
                    <a:lnTo>
                      <a:pt x="99" y="9"/>
                    </a:lnTo>
                    <a:lnTo>
                      <a:pt x="133" y="7"/>
                    </a:lnTo>
                    <a:lnTo>
                      <a:pt x="166" y="5"/>
                    </a:lnTo>
                    <a:lnTo>
                      <a:pt x="199" y="5"/>
                    </a:lnTo>
                    <a:lnTo>
                      <a:pt x="228" y="3"/>
                    </a:lnTo>
                    <a:lnTo>
                      <a:pt x="254" y="3"/>
                    </a:lnTo>
                    <a:close/>
                  </a:path>
                </a:pathLst>
              </a:custGeom>
              <a:solidFill>
                <a:srgbClr val="FFFF85"/>
              </a:solidFill>
              <a:ln w="9525">
                <a:noFill/>
                <a:round/>
                <a:headEnd/>
                <a:tailEnd/>
              </a:ln>
            </p:spPr>
            <p:txBody>
              <a:bodyPr/>
              <a:lstStyle/>
              <a:p>
                <a:endParaRPr lang="en-US"/>
              </a:p>
            </p:txBody>
          </p:sp>
          <p:sp>
            <p:nvSpPr>
              <p:cNvPr id="157723" name="Freeform 25"/>
              <p:cNvSpPr>
                <a:spLocks/>
              </p:cNvSpPr>
              <p:nvPr/>
            </p:nvSpPr>
            <p:spPr bwMode="auto">
              <a:xfrm>
                <a:off x="2937" y="964"/>
                <a:ext cx="118" cy="20"/>
              </a:xfrm>
              <a:custGeom>
                <a:avLst/>
                <a:gdLst>
                  <a:gd name="T0" fmla="*/ 34 w 118"/>
                  <a:gd name="T1" fmla="*/ 4 h 20"/>
                  <a:gd name="T2" fmla="*/ 40 w 118"/>
                  <a:gd name="T3" fmla="*/ 4 h 20"/>
                  <a:gd name="T4" fmla="*/ 51 w 118"/>
                  <a:gd name="T5" fmla="*/ 2 h 20"/>
                  <a:gd name="T6" fmla="*/ 62 w 118"/>
                  <a:gd name="T7" fmla="*/ 2 h 20"/>
                  <a:gd name="T8" fmla="*/ 73 w 118"/>
                  <a:gd name="T9" fmla="*/ 2 h 20"/>
                  <a:gd name="T10" fmla="*/ 84 w 118"/>
                  <a:gd name="T11" fmla="*/ 0 h 20"/>
                  <a:gd name="T12" fmla="*/ 93 w 118"/>
                  <a:gd name="T13" fmla="*/ 0 h 20"/>
                  <a:gd name="T14" fmla="*/ 104 w 118"/>
                  <a:gd name="T15" fmla="*/ 0 h 20"/>
                  <a:gd name="T16" fmla="*/ 113 w 118"/>
                  <a:gd name="T17" fmla="*/ 2 h 20"/>
                  <a:gd name="T18" fmla="*/ 116 w 118"/>
                  <a:gd name="T19" fmla="*/ 4 h 20"/>
                  <a:gd name="T20" fmla="*/ 118 w 118"/>
                  <a:gd name="T21" fmla="*/ 6 h 20"/>
                  <a:gd name="T22" fmla="*/ 118 w 118"/>
                  <a:gd name="T23" fmla="*/ 9 h 20"/>
                  <a:gd name="T24" fmla="*/ 113 w 118"/>
                  <a:gd name="T25" fmla="*/ 11 h 20"/>
                  <a:gd name="T26" fmla="*/ 100 w 118"/>
                  <a:gd name="T27" fmla="*/ 13 h 20"/>
                  <a:gd name="T28" fmla="*/ 87 w 118"/>
                  <a:gd name="T29" fmla="*/ 15 h 20"/>
                  <a:gd name="T30" fmla="*/ 71 w 118"/>
                  <a:gd name="T31" fmla="*/ 15 h 20"/>
                  <a:gd name="T32" fmla="*/ 60 w 118"/>
                  <a:gd name="T33" fmla="*/ 15 h 20"/>
                  <a:gd name="T34" fmla="*/ 45 w 118"/>
                  <a:gd name="T35" fmla="*/ 15 h 20"/>
                  <a:gd name="T36" fmla="*/ 31 w 118"/>
                  <a:gd name="T37" fmla="*/ 15 h 20"/>
                  <a:gd name="T38" fmla="*/ 18 w 118"/>
                  <a:gd name="T39" fmla="*/ 15 h 20"/>
                  <a:gd name="T40" fmla="*/ 5 w 118"/>
                  <a:gd name="T41" fmla="*/ 20 h 20"/>
                  <a:gd name="T42" fmla="*/ 0 w 118"/>
                  <a:gd name="T43" fmla="*/ 13 h 20"/>
                  <a:gd name="T44" fmla="*/ 2 w 118"/>
                  <a:gd name="T45" fmla="*/ 9 h 20"/>
                  <a:gd name="T46" fmla="*/ 5 w 118"/>
                  <a:gd name="T47" fmla="*/ 9 h 20"/>
                  <a:gd name="T48" fmla="*/ 7 w 118"/>
                  <a:gd name="T49" fmla="*/ 6 h 20"/>
                  <a:gd name="T50" fmla="*/ 11 w 118"/>
                  <a:gd name="T51" fmla="*/ 4 h 20"/>
                  <a:gd name="T52" fmla="*/ 18 w 118"/>
                  <a:gd name="T53" fmla="*/ 4 h 20"/>
                  <a:gd name="T54" fmla="*/ 22 w 118"/>
                  <a:gd name="T55" fmla="*/ 4 h 20"/>
                  <a:gd name="T56" fmla="*/ 27 w 118"/>
                  <a:gd name="T57" fmla="*/ 4 h 20"/>
                  <a:gd name="T58" fmla="*/ 31 w 118"/>
                  <a:gd name="T59" fmla="*/ 4 h 20"/>
                  <a:gd name="T60" fmla="*/ 34 w 118"/>
                  <a:gd name="T61" fmla="*/ 4 h 20"/>
                  <a:gd name="T62" fmla="*/ 34 w 118"/>
                  <a:gd name="T63" fmla="*/ 4 h 2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8"/>
                  <a:gd name="T97" fmla="*/ 0 h 20"/>
                  <a:gd name="T98" fmla="*/ 118 w 118"/>
                  <a:gd name="T99" fmla="*/ 20 h 2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8" h="20">
                    <a:moveTo>
                      <a:pt x="34" y="4"/>
                    </a:moveTo>
                    <a:lnTo>
                      <a:pt x="40" y="4"/>
                    </a:lnTo>
                    <a:lnTo>
                      <a:pt x="51" y="2"/>
                    </a:lnTo>
                    <a:lnTo>
                      <a:pt x="62" y="2"/>
                    </a:lnTo>
                    <a:lnTo>
                      <a:pt x="73" y="2"/>
                    </a:lnTo>
                    <a:lnTo>
                      <a:pt x="84" y="0"/>
                    </a:lnTo>
                    <a:lnTo>
                      <a:pt x="93" y="0"/>
                    </a:lnTo>
                    <a:lnTo>
                      <a:pt x="104" y="0"/>
                    </a:lnTo>
                    <a:lnTo>
                      <a:pt x="113" y="2"/>
                    </a:lnTo>
                    <a:lnTo>
                      <a:pt x="116" y="4"/>
                    </a:lnTo>
                    <a:lnTo>
                      <a:pt x="118" y="6"/>
                    </a:lnTo>
                    <a:lnTo>
                      <a:pt x="118" y="9"/>
                    </a:lnTo>
                    <a:lnTo>
                      <a:pt x="113" y="11"/>
                    </a:lnTo>
                    <a:lnTo>
                      <a:pt x="100" y="13"/>
                    </a:lnTo>
                    <a:lnTo>
                      <a:pt x="87" y="15"/>
                    </a:lnTo>
                    <a:lnTo>
                      <a:pt x="71" y="15"/>
                    </a:lnTo>
                    <a:lnTo>
                      <a:pt x="60" y="15"/>
                    </a:lnTo>
                    <a:lnTo>
                      <a:pt x="45" y="15"/>
                    </a:lnTo>
                    <a:lnTo>
                      <a:pt x="31" y="15"/>
                    </a:lnTo>
                    <a:lnTo>
                      <a:pt x="18" y="15"/>
                    </a:lnTo>
                    <a:lnTo>
                      <a:pt x="5" y="20"/>
                    </a:lnTo>
                    <a:lnTo>
                      <a:pt x="0" y="13"/>
                    </a:lnTo>
                    <a:lnTo>
                      <a:pt x="2" y="9"/>
                    </a:lnTo>
                    <a:lnTo>
                      <a:pt x="5" y="9"/>
                    </a:lnTo>
                    <a:lnTo>
                      <a:pt x="7" y="6"/>
                    </a:lnTo>
                    <a:lnTo>
                      <a:pt x="11" y="4"/>
                    </a:lnTo>
                    <a:lnTo>
                      <a:pt x="18" y="4"/>
                    </a:lnTo>
                    <a:lnTo>
                      <a:pt x="22" y="4"/>
                    </a:lnTo>
                    <a:lnTo>
                      <a:pt x="27" y="4"/>
                    </a:lnTo>
                    <a:lnTo>
                      <a:pt x="31" y="4"/>
                    </a:lnTo>
                    <a:lnTo>
                      <a:pt x="34" y="4"/>
                    </a:lnTo>
                    <a:close/>
                  </a:path>
                </a:pathLst>
              </a:custGeom>
              <a:solidFill>
                <a:srgbClr val="FFFF85"/>
              </a:solidFill>
              <a:ln w="9525">
                <a:noFill/>
                <a:round/>
                <a:headEnd/>
                <a:tailEnd/>
              </a:ln>
            </p:spPr>
            <p:txBody>
              <a:bodyPr/>
              <a:lstStyle/>
              <a:p>
                <a:endParaRPr lang="en-US"/>
              </a:p>
            </p:txBody>
          </p:sp>
          <p:sp>
            <p:nvSpPr>
              <p:cNvPr id="157724" name="Freeform 26"/>
              <p:cNvSpPr>
                <a:spLocks/>
              </p:cNvSpPr>
              <p:nvPr/>
            </p:nvSpPr>
            <p:spPr bwMode="auto">
              <a:xfrm>
                <a:off x="2857" y="973"/>
                <a:ext cx="71" cy="13"/>
              </a:xfrm>
              <a:custGeom>
                <a:avLst/>
                <a:gdLst>
                  <a:gd name="T0" fmla="*/ 38 w 71"/>
                  <a:gd name="T1" fmla="*/ 2 h 13"/>
                  <a:gd name="T2" fmla="*/ 45 w 71"/>
                  <a:gd name="T3" fmla="*/ 2 h 13"/>
                  <a:gd name="T4" fmla="*/ 54 w 71"/>
                  <a:gd name="T5" fmla="*/ 2 h 13"/>
                  <a:gd name="T6" fmla="*/ 60 w 71"/>
                  <a:gd name="T7" fmla="*/ 2 h 13"/>
                  <a:gd name="T8" fmla="*/ 67 w 71"/>
                  <a:gd name="T9" fmla="*/ 2 h 13"/>
                  <a:gd name="T10" fmla="*/ 69 w 71"/>
                  <a:gd name="T11" fmla="*/ 2 h 13"/>
                  <a:gd name="T12" fmla="*/ 71 w 71"/>
                  <a:gd name="T13" fmla="*/ 6 h 13"/>
                  <a:gd name="T14" fmla="*/ 71 w 71"/>
                  <a:gd name="T15" fmla="*/ 9 h 13"/>
                  <a:gd name="T16" fmla="*/ 67 w 71"/>
                  <a:gd name="T17" fmla="*/ 11 h 13"/>
                  <a:gd name="T18" fmla="*/ 58 w 71"/>
                  <a:gd name="T19" fmla="*/ 11 h 13"/>
                  <a:gd name="T20" fmla="*/ 51 w 71"/>
                  <a:gd name="T21" fmla="*/ 13 h 13"/>
                  <a:gd name="T22" fmla="*/ 45 w 71"/>
                  <a:gd name="T23" fmla="*/ 13 h 13"/>
                  <a:gd name="T24" fmla="*/ 38 w 71"/>
                  <a:gd name="T25" fmla="*/ 13 h 13"/>
                  <a:gd name="T26" fmla="*/ 29 w 71"/>
                  <a:gd name="T27" fmla="*/ 13 h 13"/>
                  <a:gd name="T28" fmla="*/ 23 w 71"/>
                  <a:gd name="T29" fmla="*/ 13 h 13"/>
                  <a:gd name="T30" fmla="*/ 16 w 71"/>
                  <a:gd name="T31" fmla="*/ 13 h 13"/>
                  <a:gd name="T32" fmla="*/ 9 w 71"/>
                  <a:gd name="T33" fmla="*/ 13 h 13"/>
                  <a:gd name="T34" fmla="*/ 3 w 71"/>
                  <a:gd name="T35" fmla="*/ 11 h 13"/>
                  <a:gd name="T36" fmla="*/ 0 w 71"/>
                  <a:gd name="T37" fmla="*/ 9 h 13"/>
                  <a:gd name="T38" fmla="*/ 0 w 71"/>
                  <a:gd name="T39" fmla="*/ 4 h 13"/>
                  <a:gd name="T40" fmla="*/ 5 w 71"/>
                  <a:gd name="T41" fmla="*/ 2 h 13"/>
                  <a:gd name="T42" fmla="*/ 5 w 71"/>
                  <a:gd name="T43" fmla="*/ 0 h 13"/>
                  <a:gd name="T44" fmla="*/ 9 w 71"/>
                  <a:gd name="T45" fmla="*/ 0 h 13"/>
                  <a:gd name="T46" fmla="*/ 14 w 71"/>
                  <a:gd name="T47" fmla="*/ 0 h 13"/>
                  <a:gd name="T48" fmla="*/ 20 w 71"/>
                  <a:gd name="T49" fmla="*/ 0 h 13"/>
                  <a:gd name="T50" fmla="*/ 25 w 71"/>
                  <a:gd name="T51" fmla="*/ 0 h 13"/>
                  <a:gd name="T52" fmla="*/ 29 w 71"/>
                  <a:gd name="T53" fmla="*/ 2 h 13"/>
                  <a:gd name="T54" fmla="*/ 34 w 71"/>
                  <a:gd name="T55" fmla="*/ 2 h 13"/>
                  <a:gd name="T56" fmla="*/ 38 w 71"/>
                  <a:gd name="T57" fmla="*/ 2 h 13"/>
                  <a:gd name="T58" fmla="*/ 38 w 71"/>
                  <a:gd name="T59" fmla="*/ 2 h 1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1"/>
                  <a:gd name="T91" fmla="*/ 0 h 13"/>
                  <a:gd name="T92" fmla="*/ 71 w 71"/>
                  <a:gd name="T93" fmla="*/ 13 h 1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1" h="13">
                    <a:moveTo>
                      <a:pt x="38" y="2"/>
                    </a:moveTo>
                    <a:lnTo>
                      <a:pt x="45" y="2"/>
                    </a:lnTo>
                    <a:lnTo>
                      <a:pt x="54" y="2"/>
                    </a:lnTo>
                    <a:lnTo>
                      <a:pt x="60" y="2"/>
                    </a:lnTo>
                    <a:lnTo>
                      <a:pt x="67" y="2"/>
                    </a:lnTo>
                    <a:lnTo>
                      <a:pt x="69" y="2"/>
                    </a:lnTo>
                    <a:lnTo>
                      <a:pt x="71" y="6"/>
                    </a:lnTo>
                    <a:lnTo>
                      <a:pt x="71" y="9"/>
                    </a:lnTo>
                    <a:lnTo>
                      <a:pt x="67" y="11"/>
                    </a:lnTo>
                    <a:lnTo>
                      <a:pt x="58" y="11"/>
                    </a:lnTo>
                    <a:lnTo>
                      <a:pt x="51" y="13"/>
                    </a:lnTo>
                    <a:lnTo>
                      <a:pt x="45" y="13"/>
                    </a:lnTo>
                    <a:lnTo>
                      <a:pt x="38" y="13"/>
                    </a:lnTo>
                    <a:lnTo>
                      <a:pt x="29" y="13"/>
                    </a:lnTo>
                    <a:lnTo>
                      <a:pt x="23" y="13"/>
                    </a:lnTo>
                    <a:lnTo>
                      <a:pt x="16" y="13"/>
                    </a:lnTo>
                    <a:lnTo>
                      <a:pt x="9" y="13"/>
                    </a:lnTo>
                    <a:lnTo>
                      <a:pt x="3" y="11"/>
                    </a:lnTo>
                    <a:lnTo>
                      <a:pt x="0" y="9"/>
                    </a:lnTo>
                    <a:lnTo>
                      <a:pt x="0" y="4"/>
                    </a:lnTo>
                    <a:lnTo>
                      <a:pt x="5" y="2"/>
                    </a:lnTo>
                    <a:lnTo>
                      <a:pt x="5" y="0"/>
                    </a:lnTo>
                    <a:lnTo>
                      <a:pt x="9" y="0"/>
                    </a:lnTo>
                    <a:lnTo>
                      <a:pt x="14" y="0"/>
                    </a:lnTo>
                    <a:lnTo>
                      <a:pt x="20" y="0"/>
                    </a:lnTo>
                    <a:lnTo>
                      <a:pt x="25" y="0"/>
                    </a:lnTo>
                    <a:lnTo>
                      <a:pt x="29" y="2"/>
                    </a:lnTo>
                    <a:lnTo>
                      <a:pt x="34" y="2"/>
                    </a:lnTo>
                    <a:lnTo>
                      <a:pt x="38" y="2"/>
                    </a:lnTo>
                    <a:close/>
                  </a:path>
                </a:pathLst>
              </a:custGeom>
              <a:solidFill>
                <a:srgbClr val="FFFF85"/>
              </a:solidFill>
              <a:ln w="9525">
                <a:noFill/>
                <a:round/>
                <a:headEnd/>
                <a:tailEnd/>
              </a:ln>
            </p:spPr>
            <p:txBody>
              <a:bodyPr/>
              <a:lstStyle/>
              <a:p>
                <a:endParaRPr lang="en-US"/>
              </a:p>
            </p:txBody>
          </p:sp>
          <p:sp>
            <p:nvSpPr>
              <p:cNvPr id="157725" name="Freeform 27"/>
              <p:cNvSpPr>
                <a:spLocks/>
              </p:cNvSpPr>
              <p:nvPr/>
            </p:nvSpPr>
            <p:spPr bwMode="auto">
              <a:xfrm>
                <a:off x="2756" y="1026"/>
                <a:ext cx="57" cy="13"/>
              </a:xfrm>
              <a:custGeom>
                <a:avLst/>
                <a:gdLst>
                  <a:gd name="T0" fmla="*/ 37 w 57"/>
                  <a:gd name="T1" fmla="*/ 0 h 13"/>
                  <a:gd name="T2" fmla="*/ 44 w 57"/>
                  <a:gd name="T3" fmla="*/ 0 h 13"/>
                  <a:gd name="T4" fmla="*/ 50 w 57"/>
                  <a:gd name="T5" fmla="*/ 0 h 13"/>
                  <a:gd name="T6" fmla="*/ 53 w 57"/>
                  <a:gd name="T7" fmla="*/ 0 h 13"/>
                  <a:gd name="T8" fmla="*/ 57 w 57"/>
                  <a:gd name="T9" fmla="*/ 2 h 13"/>
                  <a:gd name="T10" fmla="*/ 57 w 57"/>
                  <a:gd name="T11" fmla="*/ 4 h 13"/>
                  <a:gd name="T12" fmla="*/ 57 w 57"/>
                  <a:gd name="T13" fmla="*/ 11 h 13"/>
                  <a:gd name="T14" fmla="*/ 50 w 57"/>
                  <a:gd name="T15" fmla="*/ 11 h 13"/>
                  <a:gd name="T16" fmla="*/ 44 w 57"/>
                  <a:gd name="T17" fmla="*/ 11 h 13"/>
                  <a:gd name="T18" fmla="*/ 39 w 57"/>
                  <a:gd name="T19" fmla="*/ 11 h 13"/>
                  <a:gd name="T20" fmla="*/ 33 w 57"/>
                  <a:gd name="T21" fmla="*/ 13 h 13"/>
                  <a:gd name="T22" fmla="*/ 26 w 57"/>
                  <a:gd name="T23" fmla="*/ 11 h 13"/>
                  <a:gd name="T24" fmla="*/ 19 w 57"/>
                  <a:gd name="T25" fmla="*/ 11 h 13"/>
                  <a:gd name="T26" fmla="*/ 13 w 57"/>
                  <a:gd name="T27" fmla="*/ 11 h 13"/>
                  <a:gd name="T28" fmla="*/ 8 w 57"/>
                  <a:gd name="T29" fmla="*/ 13 h 13"/>
                  <a:gd name="T30" fmla="*/ 2 w 57"/>
                  <a:gd name="T31" fmla="*/ 7 h 13"/>
                  <a:gd name="T32" fmla="*/ 0 w 57"/>
                  <a:gd name="T33" fmla="*/ 4 h 13"/>
                  <a:gd name="T34" fmla="*/ 2 w 57"/>
                  <a:gd name="T35" fmla="*/ 2 h 13"/>
                  <a:gd name="T36" fmla="*/ 6 w 57"/>
                  <a:gd name="T37" fmla="*/ 0 h 13"/>
                  <a:gd name="T38" fmla="*/ 13 w 57"/>
                  <a:gd name="T39" fmla="*/ 0 h 13"/>
                  <a:gd name="T40" fmla="*/ 24 w 57"/>
                  <a:gd name="T41" fmla="*/ 0 h 13"/>
                  <a:gd name="T42" fmla="*/ 31 w 57"/>
                  <a:gd name="T43" fmla="*/ 0 h 13"/>
                  <a:gd name="T44" fmla="*/ 37 w 57"/>
                  <a:gd name="T45" fmla="*/ 0 h 13"/>
                  <a:gd name="T46" fmla="*/ 37 w 57"/>
                  <a:gd name="T47" fmla="*/ 0 h 1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7"/>
                  <a:gd name="T73" fmla="*/ 0 h 13"/>
                  <a:gd name="T74" fmla="*/ 57 w 57"/>
                  <a:gd name="T75" fmla="*/ 13 h 1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7" h="13">
                    <a:moveTo>
                      <a:pt x="37" y="0"/>
                    </a:moveTo>
                    <a:lnTo>
                      <a:pt x="44" y="0"/>
                    </a:lnTo>
                    <a:lnTo>
                      <a:pt x="50" y="0"/>
                    </a:lnTo>
                    <a:lnTo>
                      <a:pt x="53" y="0"/>
                    </a:lnTo>
                    <a:lnTo>
                      <a:pt x="57" y="2"/>
                    </a:lnTo>
                    <a:lnTo>
                      <a:pt x="57" y="4"/>
                    </a:lnTo>
                    <a:lnTo>
                      <a:pt x="57" y="11"/>
                    </a:lnTo>
                    <a:lnTo>
                      <a:pt x="50" y="11"/>
                    </a:lnTo>
                    <a:lnTo>
                      <a:pt x="44" y="11"/>
                    </a:lnTo>
                    <a:lnTo>
                      <a:pt x="39" y="11"/>
                    </a:lnTo>
                    <a:lnTo>
                      <a:pt x="33" y="13"/>
                    </a:lnTo>
                    <a:lnTo>
                      <a:pt x="26" y="11"/>
                    </a:lnTo>
                    <a:lnTo>
                      <a:pt x="19" y="11"/>
                    </a:lnTo>
                    <a:lnTo>
                      <a:pt x="13" y="11"/>
                    </a:lnTo>
                    <a:lnTo>
                      <a:pt x="8" y="13"/>
                    </a:lnTo>
                    <a:lnTo>
                      <a:pt x="2" y="7"/>
                    </a:lnTo>
                    <a:lnTo>
                      <a:pt x="0" y="4"/>
                    </a:lnTo>
                    <a:lnTo>
                      <a:pt x="2" y="2"/>
                    </a:lnTo>
                    <a:lnTo>
                      <a:pt x="6" y="0"/>
                    </a:lnTo>
                    <a:lnTo>
                      <a:pt x="13" y="0"/>
                    </a:lnTo>
                    <a:lnTo>
                      <a:pt x="24" y="0"/>
                    </a:lnTo>
                    <a:lnTo>
                      <a:pt x="31" y="0"/>
                    </a:lnTo>
                    <a:lnTo>
                      <a:pt x="37" y="0"/>
                    </a:lnTo>
                    <a:close/>
                  </a:path>
                </a:pathLst>
              </a:custGeom>
              <a:solidFill>
                <a:srgbClr val="FFFF85"/>
              </a:solidFill>
              <a:ln w="9525">
                <a:noFill/>
                <a:round/>
                <a:headEnd/>
                <a:tailEnd/>
              </a:ln>
            </p:spPr>
            <p:txBody>
              <a:bodyPr/>
              <a:lstStyle/>
              <a:p>
                <a:endParaRPr lang="en-US"/>
              </a:p>
            </p:txBody>
          </p:sp>
          <p:sp>
            <p:nvSpPr>
              <p:cNvPr id="157726" name="Freeform 28"/>
              <p:cNvSpPr>
                <a:spLocks/>
              </p:cNvSpPr>
              <p:nvPr/>
            </p:nvSpPr>
            <p:spPr bwMode="auto">
              <a:xfrm>
                <a:off x="2778" y="1037"/>
                <a:ext cx="330" cy="51"/>
              </a:xfrm>
              <a:custGeom>
                <a:avLst/>
                <a:gdLst>
                  <a:gd name="T0" fmla="*/ 228 w 330"/>
                  <a:gd name="T1" fmla="*/ 0 h 51"/>
                  <a:gd name="T2" fmla="*/ 239 w 330"/>
                  <a:gd name="T3" fmla="*/ 2 h 51"/>
                  <a:gd name="T4" fmla="*/ 243 w 330"/>
                  <a:gd name="T5" fmla="*/ 7 h 51"/>
                  <a:gd name="T6" fmla="*/ 243 w 330"/>
                  <a:gd name="T7" fmla="*/ 11 h 51"/>
                  <a:gd name="T8" fmla="*/ 219 w 330"/>
                  <a:gd name="T9" fmla="*/ 13 h 51"/>
                  <a:gd name="T10" fmla="*/ 177 w 330"/>
                  <a:gd name="T11" fmla="*/ 18 h 51"/>
                  <a:gd name="T12" fmla="*/ 137 w 330"/>
                  <a:gd name="T13" fmla="*/ 22 h 51"/>
                  <a:gd name="T14" fmla="*/ 95 w 330"/>
                  <a:gd name="T15" fmla="*/ 29 h 51"/>
                  <a:gd name="T16" fmla="*/ 106 w 330"/>
                  <a:gd name="T17" fmla="*/ 29 h 51"/>
                  <a:gd name="T18" fmla="*/ 168 w 330"/>
                  <a:gd name="T19" fmla="*/ 29 h 51"/>
                  <a:gd name="T20" fmla="*/ 230 w 330"/>
                  <a:gd name="T21" fmla="*/ 29 h 51"/>
                  <a:gd name="T22" fmla="*/ 292 w 330"/>
                  <a:gd name="T23" fmla="*/ 29 h 51"/>
                  <a:gd name="T24" fmla="*/ 326 w 330"/>
                  <a:gd name="T25" fmla="*/ 31 h 51"/>
                  <a:gd name="T26" fmla="*/ 330 w 330"/>
                  <a:gd name="T27" fmla="*/ 33 h 51"/>
                  <a:gd name="T28" fmla="*/ 330 w 330"/>
                  <a:gd name="T29" fmla="*/ 38 h 51"/>
                  <a:gd name="T30" fmla="*/ 314 w 330"/>
                  <a:gd name="T31" fmla="*/ 42 h 51"/>
                  <a:gd name="T32" fmla="*/ 288 w 330"/>
                  <a:gd name="T33" fmla="*/ 46 h 51"/>
                  <a:gd name="T34" fmla="*/ 261 w 330"/>
                  <a:gd name="T35" fmla="*/ 46 h 51"/>
                  <a:gd name="T36" fmla="*/ 221 w 330"/>
                  <a:gd name="T37" fmla="*/ 44 h 51"/>
                  <a:gd name="T38" fmla="*/ 168 w 330"/>
                  <a:gd name="T39" fmla="*/ 44 h 51"/>
                  <a:gd name="T40" fmla="*/ 115 w 330"/>
                  <a:gd name="T41" fmla="*/ 46 h 51"/>
                  <a:gd name="T42" fmla="*/ 62 w 330"/>
                  <a:gd name="T43" fmla="*/ 46 h 51"/>
                  <a:gd name="T44" fmla="*/ 31 w 330"/>
                  <a:gd name="T45" fmla="*/ 46 h 51"/>
                  <a:gd name="T46" fmla="*/ 13 w 330"/>
                  <a:gd name="T47" fmla="*/ 49 h 51"/>
                  <a:gd name="T48" fmla="*/ 4 w 330"/>
                  <a:gd name="T49" fmla="*/ 49 h 51"/>
                  <a:gd name="T50" fmla="*/ 0 w 330"/>
                  <a:gd name="T51" fmla="*/ 40 h 51"/>
                  <a:gd name="T52" fmla="*/ 13 w 330"/>
                  <a:gd name="T53" fmla="*/ 31 h 51"/>
                  <a:gd name="T54" fmla="*/ 37 w 330"/>
                  <a:gd name="T55" fmla="*/ 29 h 51"/>
                  <a:gd name="T56" fmla="*/ 62 w 330"/>
                  <a:gd name="T57" fmla="*/ 27 h 51"/>
                  <a:gd name="T58" fmla="*/ 91 w 330"/>
                  <a:gd name="T59" fmla="*/ 18 h 51"/>
                  <a:gd name="T60" fmla="*/ 128 w 330"/>
                  <a:gd name="T61" fmla="*/ 11 h 51"/>
                  <a:gd name="T62" fmla="*/ 166 w 330"/>
                  <a:gd name="T63" fmla="*/ 4 h 51"/>
                  <a:gd name="T64" fmla="*/ 204 w 330"/>
                  <a:gd name="T65" fmla="*/ 0 h 51"/>
                  <a:gd name="T66" fmla="*/ 224 w 330"/>
                  <a:gd name="T67" fmla="*/ 0 h 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30"/>
                  <a:gd name="T103" fmla="*/ 0 h 51"/>
                  <a:gd name="T104" fmla="*/ 330 w 330"/>
                  <a:gd name="T105" fmla="*/ 51 h 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30" h="51">
                    <a:moveTo>
                      <a:pt x="224" y="0"/>
                    </a:moveTo>
                    <a:lnTo>
                      <a:pt x="228" y="0"/>
                    </a:lnTo>
                    <a:lnTo>
                      <a:pt x="235" y="0"/>
                    </a:lnTo>
                    <a:lnTo>
                      <a:pt x="239" y="2"/>
                    </a:lnTo>
                    <a:lnTo>
                      <a:pt x="243" y="4"/>
                    </a:lnTo>
                    <a:lnTo>
                      <a:pt x="243" y="7"/>
                    </a:lnTo>
                    <a:lnTo>
                      <a:pt x="246" y="9"/>
                    </a:lnTo>
                    <a:lnTo>
                      <a:pt x="243" y="11"/>
                    </a:lnTo>
                    <a:lnTo>
                      <a:pt x="241" y="13"/>
                    </a:lnTo>
                    <a:lnTo>
                      <a:pt x="219" y="13"/>
                    </a:lnTo>
                    <a:lnTo>
                      <a:pt x="199" y="18"/>
                    </a:lnTo>
                    <a:lnTo>
                      <a:pt x="177" y="18"/>
                    </a:lnTo>
                    <a:lnTo>
                      <a:pt x="157" y="20"/>
                    </a:lnTo>
                    <a:lnTo>
                      <a:pt x="137" y="22"/>
                    </a:lnTo>
                    <a:lnTo>
                      <a:pt x="115" y="27"/>
                    </a:lnTo>
                    <a:lnTo>
                      <a:pt x="95" y="29"/>
                    </a:lnTo>
                    <a:lnTo>
                      <a:pt x="77" y="33"/>
                    </a:lnTo>
                    <a:lnTo>
                      <a:pt x="106" y="29"/>
                    </a:lnTo>
                    <a:lnTo>
                      <a:pt x="137" y="29"/>
                    </a:lnTo>
                    <a:lnTo>
                      <a:pt x="168" y="29"/>
                    </a:lnTo>
                    <a:lnTo>
                      <a:pt x="199" y="29"/>
                    </a:lnTo>
                    <a:lnTo>
                      <a:pt x="230" y="29"/>
                    </a:lnTo>
                    <a:lnTo>
                      <a:pt x="261" y="31"/>
                    </a:lnTo>
                    <a:lnTo>
                      <a:pt x="292" y="29"/>
                    </a:lnTo>
                    <a:lnTo>
                      <a:pt x="323" y="29"/>
                    </a:lnTo>
                    <a:lnTo>
                      <a:pt x="326" y="31"/>
                    </a:lnTo>
                    <a:lnTo>
                      <a:pt x="330" y="33"/>
                    </a:lnTo>
                    <a:lnTo>
                      <a:pt x="330" y="35"/>
                    </a:lnTo>
                    <a:lnTo>
                      <a:pt x="330" y="38"/>
                    </a:lnTo>
                    <a:lnTo>
                      <a:pt x="323" y="42"/>
                    </a:lnTo>
                    <a:lnTo>
                      <a:pt x="314" y="42"/>
                    </a:lnTo>
                    <a:lnTo>
                      <a:pt x="301" y="46"/>
                    </a:lnTo>
                    <a:lnTo>
                      <a:pt x="288" y="46"/>
                    </a:lnTo>
                    <a:lnTo>
                      <a:pt x="275" y="46"/>
                    </a:lnTo>
                    <a:lnTo>
                      <a:pt x="261" y="46"/>
                    </a:lnTo>
                    <a:lnTo>
                      <a:pt x="248" y="46"/>
                    </a:lnTo>
                    <a:lnTo>
                      <a:pt x="221" y="44"/>
                    </a:lnTo>
                    <a:lnTo>
                      <a:pt x="195" y="44"/>
                    </a:lnTo>
                    <a:lnTo>
                      <a:pt x="168" y="44"/>
                    </a:lnTo>
                    <a:lnTo>
                      <a:pt x="142" y="46"/>
                    </a:lnTo>
                    <a:lnTo>
                      <a:pt x="115" y="46"/>
                    </a:lnTo>
                    <a:lnTo>
                      <a:pt x="88" y="46"/>
                    </a:lnTo>
                    <a:lnTo>
                      <a:pt x="62" y="46"/>
                    </a:lnTo>
                    <a:lnTo>
                      <a:pt x="35" y="46"/>
                    </a:lnTo>
                    <a:lnTo>
                      <a:pt x="31" y="46"/>
                    </a:lnTo>
                    <a:lnTo>
                      <a:pt x="22" y="49"/>
                    </a:lnTo>
                    <a:lnTo>
                      <a:pt x="13" y="49"/>
                    </a:lnTo>
                    <a:lnTo>
                      <a:pt x="9" y="51"/>
                    </a:lnTo>
                    <a:lnTo>
                      <a:pt x="4" y="49"/>
                    </a:lnTo>
                    <a:lnTo>
                      <a:pt x="0" y="46"/>
                    </a:lnTo>
                    <a:lnTo>
                      <a:pt x="0" y="40"/>
                    </a:lnTo>
                    <a:lnTo>
                      <a:pt x="4" y="35"/>
                    </a:lnTo>
                    <a:lnTo>
                      <a:pt x="13" y="31"/>
                    </a:lnTo>
                    <a:lnTo>
                      <a:pt x="24" y="31"/>
                    </a:lnTo>
                    <a:lnTo>
                      <a:pt x="37" y="29"/>
                    </a:lnTo>
                    <a:lnTo>
                      <a:pt x="48" y="29"/>
                    </a:lnTo>
                    <a:lnTo>
                      <a:pt x="62" y="27"/>
                    </a:lnTo>
                    <a:lnTo>
                      <a:pt x="71" y="24"/>
                    </a:lnTo>
                    <a:lnTo>
                      <a:pt x="91" y="18"/>
                    </a:lnTo>
                    <a:lnTo>
                      <a:pt x="108" y="15"/>
                    </a:lnTo>
                    <a:lnTo>
                      <a:pt x="128" y="11"/>
                    </a:lnTo>
                    <a:lnTo>
                      <a:pt x="146" y="9"/>
                    </a:lnTo>
                    <a:lnTo>
                      <a:pt x="166" y="4"/>
                    </a:lnTo>
                    <a:lnTo>
                      <a:pt x="184" y="2"/>
                    </a:lnTo>
                    <a:lnTo>
                      <a:pt x="204" y="0"/>
                    </a:lnTo>
                    <a:lnTo>
                      <a:pt x="224" y="0"/>
                    </a:lnTo>
                    <a:close/>
                  </a:path>
                </a:pathLst>
              </a:custGeom>
              <a:solidFill>
                <a:srgbClr val="FFFF85"/>
              </a:solidFill>
              <a:ln w="9525">
                <a:noFill/>
                <a:round/>
                <a:headEnd/>
                <a:tailEnd/>
              </a:ln>
            </p:spPr>
            <p:txBody>
              <a:bodyPr/>
              <a:lstStyle/>
              <a:p>
                <a:endParaRPr lang="en-US"/>
              </a:p>
            </p:txBody>
          </p:sp>
          <p:sp>
            <p:nvSpPr>
              <p:cNvPr id="157727" name="Freeform 29"/>
              <p:cNvSpPr>
                <a:spLocks/>
              </p:cNvSpPr>
              <p:nvPr/>
            </p:nvSpPr>
            <p:spPr bwMode="auto">
              <a:xfrm>
                <a:off x="2744" y="1090"/>
                <a:ext cx="388" cy="22"/>
              </a:xfrm>
              <a:custGeom>
                <a:avLst/>
                <a:gdLst>
                  <a:gd name="T0" fmla="*/ 379 w 388"/>
                  <a:gd name="T1" fmla="*/ 0 h 22"/>
                  <a:gd name="T2" fmla="*/ 384 w 388"/>
                  <a:gd name="T3" fmla="*/ 0 h 22"/>
                  <a:gd name="T4" fmla="*/ 388 w 388"/>
                  <a:gd name="T5" fmla="*/ 5 h 22"/>
                  <a:gd name="T6" fmla="*/ 388 w 388"/>
                  <a:gd name="T7" fmla="*/ 9 h 22"/>
                  <a:gd name="T8" fmla="*/ 384 w 388"/>
                  <a:gd name="T9" fmla="*/ 13 h 22"/>
                  <a:gd name="T10" fmla="*/ 366 w 388"/>
                  <a:gd name="T11" fmla="*/ 13 h 22"/>
                  <a:gd name="T12" fmla="*/ 348 w 388"/>
                  <a:gd name="T13" fmla="*/ 13 h 22"/>
                  <a:gd name="T14" fmla="*/ 328 w 388"/>
                  <a:gd name="T15" fmla="*/ 16 h 22"/>
                  <a:gd name="T16" fmla="*/ 311 w 388"/>
                  <a:gd name="T17" fmla="*/ 18 h 22"/>
                  <a:gd name="T18" fmla="*/ 291 w 388"/>
                  <a:gd name="T19" fmla="*/ 18 h 22"/>
                  <a:gd name="T20" fmla="*/ 273 w 388"/>
                  <a:gd name="T21" fmla="*/ 20 h 22"/>
                  <a:gd name="T22" fmla="*/ 253 w 388"/>
                  <a:gd name="T23" fmla="*/ 20 h 22"/>
                  <a:gd name="T24" fmla="*/ 233 w 388"/>
                  <a:gd name="T25" fmla="*/ 20 h 22"/>
                  <a:gd name="T26" fmla="*/ 215 w 388"/>
                  <a:gd name="T27" fmla="*/ 20 h 22"/>
                  <a:gd name="T28" fmla="*/ 200 w 388"/>
                  <a:gd name="T29" fmla="*/ 20 h 22"/>
                  <a:gd name="T30" fmla="*/ 184 w 388"/>
                  <a:gd name="T31" fmla="*/ 20 h 22"/>
                  <a:gd name="T32" fmla="*/ 169 w 388"/>
                  <a:gd name="T33" fmla="*/ 20 h 22"/>
                  <a:gd name="T34" fmla="*/ 153 w 388"/>
                  <a:gd name="T35" fmla="*/ 20 h 22"/>
                  <a:gd name="T36" fmla="*/ 136 w 388"/>
                  <a:gd name="T37" fmla="*/ 22 h 22"/>
                  <a:gd name="T38" fmla="*/ 118 w 388"/>
                  <a:gd name="T39" fmla="*/ 22 h 22"/>
                  <a:gd name="T40" fmla="*/ 100 w 388"/>
                  <a:gd name="T41" fmla="*/ 22 h 22"/>
                  <a:gd name="T42" fmla="*/ 89 w 388"/>
                  <a:gd name="T43" fmla="*/ 22 h 22"/>
                  <a:gd name="T44" fmla="*/ 76 w 388"/>
                  <a:gd name="T45" fmla="*/ 22 h 22"/>
                  <a:gd name="T46" fmla="*/ 65 w 388"/>
                  <a:gd name="T47" fmla="*/ 22 h 22"/>
                  <a:gd name="T48" fmla="*/ 54 w 388"/>
                  <a:gd name="T49" fmla="*/ 22 h 22"/>
                  <a:gd name="T50" fmla="*/ 40 w 388"/>
                  <a:gd name="T51" fmla="*/ 22 h 22"/>
                  <a:gd name="T52" fmla="*/ 29 w 388"/>
                  <a:gd name="T53" fmla="*/ 22 h 22"/>
                  <a:gd name="T54" fmla="*/ 18 w 388"/>
                  <a:gd name="T55" fmla="*/ 22 h 22"/>
                  <a:gd name="T56" fmla="*/ 7 w 388"/>
                  <a:gd name="T57" fmla="*/ 22 h 22"/>
                  <a:gd name="T58" fmla="*/ 0 w 388"/>
                  <a:gd name="T59" fmla="*/ 16 h 22"/>
                  <a:gd name="T60" fmla="*/ 3 w 388"/>
                  <a:gd name="T61" fmla="*/ 11 h 22"/>
                  <a:gd name="T62" fmla="*/ 12 w 388"/>
                  <a:gd name="T63" fmla="*/ 7 h 22"/>
                  <a:gd name="T64" fmla="*/ 25 w 388"/>
                  <a:gd name="T65" fmla="*/ 7 h 22"/>
                  <a:gd name="T66" fmla="*/ 40 w 388"/>
                  <a:gd name="T67" fmla="*/ 5 h 22"/>
                  <a:gd name="T68" fmla="*/ 56 w 388"/>
                  <a:gd name="T69" fmla="*/ 7 h 22"/>
                  <a:gd name="T70" fmla="*/ 69 w 388"/>
                  <a:gd name="T71" fmla="*/ 7 h 22"/>
                  <a:gd name="T72" fmla="*/ 80 w 388"/>
                  <a:gd name="T73" fmla="*/ 7 h 22"/>
                  <a:gd name="T74" fmla="*/ 102 w 388"/>
                  <a:gd name="T75" fmla="*/ 7 h 22"/>
                  <a:gd name="T76" fmla="*/ 122 w 388"/>
                  <a:gd name="T77" fmla="*/ 7 h 22"/>
                  <a:gd name="T78" fmla="*/ 145 w 388"/>
                  <a:gd name="T79" fmla="*/ 7 h 22"/>
                  <a:gd name="T80" fmla="*/ 167 w 388"/>
                  <a:gd name="T81" fmla="*/ 7 h 22"/>
                  <a:gd name="T82" fmla="*/ 187 w 388"/>
                  <a:gd name="T83" fmla="*/ 7 h 22"/>
                  <a:gd name="T84" fmla="*/ 209 w 388"/>
                  <a:gd name="T85" fmla="*/ 7 h 22"/>
                  <a:gd name="T86" fmla="*/ 229 w 388"/>
                  <a:gd name="T87" fmla="*/ 7 h 22"/>
                  <a:gd name="T88" fmla="*/ 251 w 388"/>
                  <a:gd name="T89" fmla="*/ 7 h 22"/>
                  <a:gd name="T90" fmla="*/ 264 w 388"/>
                  <a:gd name="T91" fmla="*/ 7 h 22"/>
                  <a:gd name="T92" fmla="*/ 280 w 388"/>
                  <a:gd name="T93" fmla="*/ 7 h 22"/>
                  <a:gd name="T94" fmla="*/ 295 w 388"/>
                  <a:gd name="T95" fmla="*/ 5 h 22"/>
                  <a:gd name="T96" fmla="*/ 311 w 388"/>
                  <a:gd name="T97" fmla="*/ 5 h 22"/>
                  <a:gd name="T98" fmla="*/ 326 w 388"/>
                  <a:gd name="T99" fmla="*/ 2 h 22"/>
                  <a:gd name="T100" fmla="*/ 344 w 388"/>
                  <a:gd name="T101" fmla="*/ 2 h 22"/>
                  <a:gd name="T102" fmla="*/ 360 w 388"/>
                  <a:gd name="T103" fmla="*/ 0 h 22"/>
                  <a:gd name="T104" fmla="*/ 379 w 388"/>
                  <a:gd name="T105" fmla="*/ 0 h 22"/>
                  <a:gd name="T106" fmla="*/ 379 w 388"/>
                  <a:gd name="T107" fmla="*/ 0 h 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88"/>
                  <a:gd name="T163" fmla="*/ 0 h 22"/>
                  <a:gd name="T164" fmla="*/ 388 w 388"/>
                  <a:gd name="T165" fmla="*/ 22 h 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88" h="22">
                    <a:moveTo>
                      <a:pt x="379" y="0"/>
                    </a:moveTo>
                    <a:lnTo>
                      <a:pt x="384" y="0"/>
                    </a:lnTo>
                    <a:lnTo>
                      <a:pt x="388" y="5"/>
                    </a:lnTo>
                    <a:lnTo>
                      <a:pt x="388" y="9"/>
                    </a:lnTo>
                    <a:lnTo>
                      <a:pt x="384" y="13"/>
                    </a:lnTo>
                    <a:lnTo>
                      <a:pt x="366" y="13"/>
                    </a:lnTo>
                    <a:lnTo>
                      <a:pt x="348" y="13"/>
                    </a:lnTo>
                    <a:lnTo>
                      <a:pt x="328" y="16"/>
                    </a:lnTo>
                    <a:lnTo>
                      <a:pt x="311" y="18"/>
                    </a:lnTo>
                    <a:lnTo>
                      <a:pt x="291" y="18"/>
                    </a:lnTo>
                    <a:lnTo>
                      <a:pt x="273" y="20"/>
                    </a:lnTo>
                    <a:lnTo>
                      <a:pt x="253" y="20"/>
                    </a:lnTo>
                    <a:lnTo>
                      <a:pt x="233" y="20"/>
                    </a:lnTo>
                    <a:lnTo>
                      <a:pt x="215" y="20"/>
                    </a:lnTo>
                    <a:lnTo>
                      <a:pt x="200" y="20"/>
                    </a:lnTo>
                    <a:lnTo>
                      <a:pt x="184" y="20"/>
                    </a:lnTo>
                    <a:lnTo>
                      <a:pt x="169" y="20"/>
                    </a:lnTo>
                    <a:lnTo>
                      <a:pt x="153" y="20"/>
                    </a:lnTo>
                    <a:lnTo>
                      <a:pt x="136" y="22"/>
                    </a:lnTo>
                    <a:lnTo>
                      <a:pt x="118" y="22"/>
                    </a:lnTo>
                    <a:lnTo>
                      <a:pt x="100" y="22"/>
                    </a:lnTo>
                    <a:lnTo>
                      <a:pt x="89" y="22"/>
                    </a:lnTo>
                    <a:lnTo>
                      <a:pt x="76" y="22"/>
                    </a:lnTo>
                    <a:lnTo>
                      <a:pt x="65" y="22"/>
                    </a:lnTo>
                    <a:lnTo>
                      <a:pt x="54" y="22"/>
                    </a:lnTo>
                    <a:lnTo>
                      <a:pt x="40" y="22"/>
                    </a:lnTo>
                    <a:lnTo>
                      <a:pt x="29" y="22"/>
                    </a:lnTo>
                    <a:lnTo>
                      <a:pt x="18" y="22"/>
                    </a:lnTo>
                    <a:lnTo>
                      <a:pt x="7" y="22"/>
                    </a:lnTo>
                    <a:lnTo>
                      <a:pt x="0" y="16"/>
                    </a:lnTo>
                    <a:lnTo>
                      <a:pt x="3" y="11"/>
                    </a:lnTo>
                    <a:lnTo>
                      <a:pt x="12" y="7"/>
                    </a:lnTo>
                    <a:lnTo>
                      <a:pt x="25" y="7"/>
                    </a:lnTo>
                    <a:lnTo>
                      <a:pt x="40" y="5"/>
                    </a:lnTo>
                    <a:lnTo>
                      <a:pt x="56" y="7"/>
                    </a:lnTo>
                    <a:lnTo>
                      <a:pt x="69" y="7"/>
                    </a:lnTo>
                    <a:lnTo>
                      <a:pt x="80" y="7"/>
                    </a:lnTo>
                    <a:lnTo>
                      <a:pt x="102" y="7"/>
                    </a:lnTo>
                    <a:lnTo>
                      <a:pt x="122" y="7"/>
                    </a:lnTo>
                    <a:lnTo>
                      <a:pt x="145" y="7"/>
                    </a:lnTo>
                    <a:lnTo>
                      <a:pt x="167" y="7"/>
                    </a:lnTo>
                    <a:lnTo>
                      <a:pt x="187" y="7"/>
                    </a:lnTo>
                    <a:lnTo>
                      <a:pt x="209" y="7"/>
                    </a:lnTo>
                    <a:lnTo>
                      <a:pt x="229" y="7"/>
                    </a:lnTo>
                    <a:lnTo>
                      <a:pt x="251" y="7"/>
                    </a:lnTo>
                    <a:lnTo>
                      <a:pt x="264" y="7"/>
                    </a:lnTo>
                    <a:lnTo>
                      <a:pt x="280" y="7"/>
                    </a:lnTo>
                    <a:lnTo>
                      <a:pt x="295" y="5"/>
                    </a:lnTo>
                    <a:lnTo>
                      <a:pt x="311" y="5"/>
                    </a:lnTo>
                    <a:lnTo>
                      <a:pt x="326" y="2"/>
                    </a:lnTo>
                    <a:lnTo>
                      <a:pt x="344" y="2"/>
                    </a:lnTo>
                    <a:lnTo>
                      <a:pt x="360" y="0"/>
                    </a:lnTo>
                    <a:lnTo>
                      <a:pt x="379" y="0"/>
                    </a:lnTo>
                    <a:close/>
                  </a:path>
                </a:pathLst>
              </a:custGeom>
              <a:solidFill>
                <a:srgbClr val="FFFF85"/>
              </a:solidFill>
              <a:ln w="9525">
                <a:noFill/>
                <a:round/>
                <a:headEnd/>
                <a:tailEnd/>
              </a:ln>
            </p:spPr>
            <p:txBody>
              <a:bodyPr/>
              <a:lstStyle/>
              <a:p>
                <a:endParaRPr lang="en-US"/>
              </a:p>
            </p:txBody>
          </p:sp>
          <p:sp>
            <p:nvSpPr>
              <p:cNvPr id="157728" name="Freeform 30"/>
              <p:cNvSpPr>
                <a:spLocks/>
              </p:cNvSpPr>
              <p:nvPr/>
            </p:nvSpPr>
            <p:spPr bwMode="auto">
              <a:xfrm>
                <a:off x="2702" y="1172"/>
                <a:ext cx="410" cy="27"/>
              </a:xfrm>
              <a:custGeom>
                <a:avLst/>
                <a:gdLst>
                  <a:gd name="T0" fmla="*/ 390 w 410"/>
                  <a:gd name="T1" fmla="*/ 0 h 27"/>
                  <a:gd name="T2" fmla="*/ 397 w 410"/>
                  <a:gd name="T3" fmla="*/ 0 h 27"/>
                  <a:gd name="T4" fmla="*/ 404 w 410"/>
                  <a:gd name="T5" fmla="*/ 2 h 27"/>
                  <a:gd name="T6" fmla="*/ 406 w 410"/>
                  <a:gd name="T7" fmla="*/ 2 h 27"/>
                  <a:gd name="T8" fmla="*/ 410 w 410"/>
                  <a:gd name="T9" fmla="*/ 7 h 27"/>
                  <a:gd name="T10" fmla="*/ 408 w 410"/>
                  <a:gd name="T11" fmla="*/ 9 h 27"/>
                  <a:gd name="T12" fmla="*/ 404 w 410"/>
                  <a:gd name="T13" fmla="*/ 13 h 27"/>
                  <a:gd name="T14" fmla="*/ 397 w 410"/>
                  <a:gd name="T15" fmla="*/ 13 h 27"/>
                  <a:gd name="T16" fmla="*/ 386 w 410"/>
                  <a:gd name="T17" fmla="*/ 13 h 27"/>
                  <a:gd name="T18" fmla="*/ 375 w 410"/>
                  <a:gd name="T19" fmla="*/ 16 h 27"/>
                  <a:gd name="T20" fmla="*/ 364 w 410"/>
                  <a:gd name="T21" fmla="*/ 16 h 27"/>
                  <a:gd name="T22" fmla="*/ 351 w 410"/>
                  <a:gd name="T23" fmla="*/ 16 h 27"/>
                  <a:gd name="T24" fmla="*/ 339 w 410"/>
                  <a:gd name="T25" fmla="*/ 18 h 27"/>
                  <a:gd name="T26" fmla="*/ 328 w 410"/>
                  <a:gd name="T27" fmla="*/ 18 h 27"/>
                  <a:gd name="T28" fmla="*/ 322 w 410"/>
                  <a:gd name="T29" fmla="*/ 18 h 27"/>
                  <a:gd name="T30" fmla="*/ 286 w 410"/>
                  <a:gd name="T31" fmla="*/ 20 h 27"/>
                  <a:gd name="T32" fmla="*/ 251 w 410"/>
                  <a:gd name="T33" fmla="*/ 22 h 27"/>
                  <a:gd name="T34" fmla="*/ 213 w 410"/>
                  <a:gd name="T35" fmla="*/ 22 h 27"/>
                  <a:gd name="T36" fmla="*/ 175 w 410"/>
                  <a:gd name="T37" fmla="*/ 22 h 27"/>
                  <a:gd name="T38" fmla="*/ 140 w 410"/>
                  <a:gd name="T39" fmla="*/ 22 h 27"/>
                  <a:gd name="T40" fmla="*/ 102 w 410"/>
                  <a:gd name="T41" fmla="*/ 22 h 27"/>
                  <a:gd name="T42" fmla="*/ 65 w 410"/>
                  <a:gd name="T43" fmla="*/ 22 h 27"/>
                  <a:gd name="T44" fmla="*/ 31 w 410"/>
                  <a:gd name="T45" fmla="*/ 27 h 27"/>
                  <a:gd name="T46" fmla="*/ 25 w 410"/>
                  <a:gd name="T47" fmla="*/ 24 h 27"/>
                  <a:gd name="T48" fmla="*/ 18 w 410"/>
                  <a:gd name="T49" fmla="*/ 24 h 27"/>
                  <a:gd name="T50" fmla="*/ 14 w 410"/>
                  <a:gd name="T51" fmla="*/ 24 h 27"/>
                  <a:gd name="T52" fmla="*/ 9 w 410"/>
                  <a:gd name="T53" fmla="*/ 24 h 27"/>
                  <a:gd name="T54" fmla="*/ 3 w 410"/>
                  <a:gd name="T55" fmla="*/ 22 h 27"/>
                  <a:gd name="T56" fmla="*/ 0 w 410"/>
                  <a:gd name="T57" fmla="*/ 18 h 27"/>
                  <a:gd name="T58" fmla="*/ 0 w 410"/>
                  <a:gd name="T59" fmla="*/ 13 h 27"/>
                  <a:gd name="T60" fmla="*/ 11 w 410"/>
                  <a:gd name="T61" fmla="*/ 11 h 27"/>
                  <a:gd name="T62" fmla="*/ 31 w 410"/>
                  <a:gd name="T63" fmla="*/ 9 h 27"/>
                  <a:gd name="T64" fmla="*/ 58 w 410"/>
                  <a:gd name="T65" fmla="*/ 9 h 27"/>
                  <a:gd name="T66" fmla="*/ 85 w 410"/>
                  <a:gd name="T67" fmla="*/ 7 h 27"/>
                  <a:gd name="T68" fmla="*/ 111 w 410"/>
                  <a:gd name="T69" fmla="*/ 7 h 27"/>
                  <a:gd name="T70" fmla="*/ 138 w 410"/>
                  <a:gd name="T71" fmla="*/ 7 h 27"/>
                  <a:gd name="T72" fmla="*/ 158 w 410"/>
                  <a:gd name="T73" fmla="*/ 7 h 27"/>
                  <a:gd name="T74" fmla="*/ 187 w 410"/>
                  <a:gd name="T75" fmla="*/ 7 h 27"/>
                  <a:gd name="T76" fmla="*/ 218 w 410"/>
                  <a:gd name="T77" fmla="*/ 7 h 27"/>
                  <a:gd name="T78" fmla="*/ 246 w 410"/>
                  <a:gd name="T79" fmla="*/ 7 h 27"/>
                  <a:gd name="T80" fmla="*/ 277 w 410"/>
                  <a:gd name="T81" fmla="*/ 7 h 27"/>
                  <a:gd name="T82" fmla="*/ 306 w 410"/>
                  <a:gd name="T83" fmla="*/ 5 h 27"/>
                  <a:gd name="T84" fmla="*/ 335 w 410"/>
                  <a:gd name="T85" fmla="*/ 2 h 27"/>
                  <a:gd name="T86" fmla="*/ 362 w 410"/>
                  <a:gd name="T87" fmla="*/ 2 h 27"/>
                  <a:gd name="T88" fmla="*/ 390 w 410"/>
                  <a:gd name="T89" fmla="*/ 0 h 27"/>
                  <a:gd name="T90" fmla="*/ 390 w 410"/>
                  <a:gd name="T91" fmla="*/ 0 h 2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10"/>
                  <a:gd name="T139" fmla="*/ 0 h 27"/>
                  <a:gd name="T140" fmla="*/ 410 w 410"/>
                  <a:gd name="T141" fmla="*/ 27 h 2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10" h="27">
                    <a:moveTo>
                      <a:pt x="390" y="0"/>
                    </a:moveTo>
                    <a:lnTo>
                      <a:pt x="397" y="0"/>
                    </a:lnTo>
                    <a:lnTo>
                      <a:pt x="404" y="2"/>
                    </a:lnTo>
                    <a:lnTo>
                      <a:pt x="406" y="2"/>
                    </a:lnTo>
                    <a:lnTo>
                      <a:pt x="410" y="7"/>
                    </a:lnTo>
                    <a:lnTo>
                      <a:pt x="408" y="9"/>
                    </a:lnTo>
                    <a:lnTo>
                      <a:pt x="404" y="13"/>
                    </a:lnTo>
                    <a:lnTo>
                      <a:pt x="397" y="13"/>
                    </a:lnTo>
                    <a:lnTo>
                      <a:pt x="386" y="13"/>
                    </a:lnTo>
                    <a:lnTo>
                      <a:pt x="375" y="16"/>
                    </a:lnTo>
                    <a:lnTo>
                      <a:pt x="364" y="16"/>
                    </a:lnTo>
                    <a:lnTo>
                      <a:pt x="351" y="16"/>
                    </a:lnTo>
                    <a:lnTo>
                      <a:pt x="339" y="18"/>
                    </a:lnTo>
                    <a:lnTo>
                      <a:pt x="328" y="18"/>
                    </a:lnTo>
                    <a:lnTo>
                      <a:pt x="322" y="18"/>
                    </a:lnTo>
                    <a:lnTo>
                      <a:pt x="286" y="20"/>
                    </a:lnTo>
                    <a:lnTo>
                      <a:pt x="251" y="22"/>
                    </a:lnTo>
                    <a:lnTo>
                      <a:pt x="213" y="22"/>
                    </a:lnTo>
                    <a:lnTo>
                      <a:pt x="175" y="22"/>
                    </a:lnTo>
                    <a:lnTo>
                      <a:pt x="140" y="22"/>
                    </a:lnTo>
                    <a:lnTo>
                      <a:pt x="102" y="22"/>
                    </a:lnTo>
                    <a:lnTo>
                      <a:pt x="65" y="22"/>
                    </a:lnTo>
                    <a:lnTo>
                      <a:pt x="31" y="27"/>
                    </a:lnTo>
                    <a:lnTo>
                      <a:pt x="25" y="24"/>
                    </a:lnTo>
                    <a:lnTo>
                      <a:pt x="18" y="24"/>
                    </a:lnTo>
                    <a:lnTo>
                      <a:pt x="14" y="24"/>
                    </a:lnTo>
                    <a:lnTo>
                      <a:pt x="9" y="24"/>
                    </a:lnTo>
                    <a:lnTo>
                      <a:pt x="3" y="22"/>
                    </a:lnTo>
                    <a:lnTo>
                      <a:pt x="0" y="18"/>
                    </a:lnTo>
                    <a:lnTo>
                      <a:pt x="0" y="13"/>
                    </a:lnTo>
                    <a:lnTo>
                      <a:pt x="11" y="11"/>
                    </a:lnTo>
                    <a:lnTo>
                      <a:pt x="31" y="9"/>
                    </a:lnTo>
                    <a:lnTo>
                      <a:pt x="58" y="9"/>
                    </a:lnTo>
                    <a:lnTo>
                      <a:pt x="85" y="7"/>
                    </a:lnTo>
                    <a:lnTo>
                      <a:pt x="111" y="7"/>
                    </a:lnTo>
                    <a:lnTo>
                      <a:pt x="138" y="7"/>
                    </a:lnTo>
                    <a:lnTo>
                      <a:pt x="158" y="7"/>
                    </a:lnTo>
                    <a:lnTo>
                      <a:pt x="187" y="7"/>
                    </a:lnTo>
                    <a:lnTo>
                      <a:pt x="218" y="7"/>
                    </a:lnTo>
                    <a:lnTo>
                      <a:pt x="246" y="7"/>
                    </a:lnTo>
                    <a:lnTo>
                      <a:pt x="277" y="7"/>
                    </a:lnTo>
                    <a:lnTo>
                      <a:pt x="306" y="5"/>
                    </a:lnTo>
                    <a:lnTo>
                      <a:pt x="335" y="2"/>
                    </a:lnTo>
                    <a:lnTo>
                      <a:pt x="362" y="2"/>
                    </a:lnTo>
                    <a:lnTo>
                      <a:pt x="390" y="0"/>
                    </a:lnTo>
                    <a:close/>
                  </a:path>
                </a:pathLst>
              </a:custGeom>
              <a:solidFill>
                <a:srgbClr val="FFFF85"/>
              </a:solidFill>
              <a:ln w="9525">
                <a:noFill/>
                <a:round/>
                <a:headEnd/>
                <a:tailEnd/>
              </a:ln>
            </p:spPr>
            <p:txBody>
              <a:bodyPr/>
              <a:lstStyle/>
              <a:p>
                <a:endParaRPr lang="en-US"/>
              </a:p>
            </p:txBody>
          </p:sp>
          <p:sp>
            <p:nvSpPr>
              <p:cNvPr id="157729" name="Freeform 31"/>
              <p:cNvSpPr>
                <a:spLocks/>
              </p:cNvSpPr>
              <p:nvPr/>
            </p:nvSpPr>
            <p:spPr bwMode="auto">
              <a:xfrm>
                <a:off x="2791" y="826"/>
                <a:ext cx="242" cy="23"/>
              </a:xfrm>
              <a:custGeom>
                <a:avLst/>
                <a:gdLst>
                  <a:gd name="T0" fmla="*/ 188 w 242"/>
                  <a:gd name="T1" fmla="*/ 0 h 23"/>
                  <a:gd name="T2" fmla="*/ 193 w 242"/>
                  <a:gd name="T3" fmla="*/ 0 h 23"/>
                  <a:gd name="T4" fmla="*/ 199 w 242"/>
                  <a:gd name="T5" fmla="*/ 0 h 23"/>
                  <a:gd name="T6" fmla="*/ 206 w 242"/>
                  <a:gd name="T7" fmla="*/ 0 h 23"/>
                  <a:gd name="T8" fmla="*/ 213 w 242"/>
                  <a:gd name="T9" fmla="*/ 0 h 23"/>
                  <a:gd name="T10" fmla="*/ 219 w 242"/>
                  <a:gd name="T11" fmla="*/ 0 h 23"/>
                  <a:gd name="T12" fmla="*/ 226 w 242"/>
                  <a:gd name="T13" fmla="*/ 0 h 23"/>
                  <a:gd name="T14" fmla="*/ 233 w 242"/>
                  <a:gd name="T15" fmla="*/ 0 h 23"/>
                  <a:gd name="T16" fmla="*/ 239 w 242"/>
                  <a:gd name="T17" fmla="*/ 0 h 23"/>
                  <a:gd name="T18" fmla="*/ 242 w 242"/>
                  <a:gd name="T19" fmla="*/ 5 h 23"/>
                  <a:gd name="T20" fmla="*/ 239 w 242"/>
                  <a:gd name="T21" fmla="*/ 12 h 23"/>
                  <a:gd name="T22" fmla="*/ 230 w 242"/>
                  <a:gd name="T23" fmla="*/ 14 h 23"/>
                  <a:gd name="T24" fmla="*/ 219 w 242"/>
                  <a:gd name="T25" fmla="*/ 16 h 23"/>
                  <a:gd name="T26" fmla="*/ 208 w 242"/>
                  <a:gd name="T27" fmla="*/ 16 h 23"/>
                  <a:gd name="T28" fmla="*/ 197 w 242"/>
                  <a:gd name="T29" fmla="*/ 18 h 23"/>
                  <a:gd name="T30" fmla="*/ 186 w 242"/>
                  <a:gd name="T31" fmla="*/ 18 h 23"/>
                  <a:gd name="T32" fmla="*/ 175 w 242"/>
                  <a:gd name="T33" fmla="*/ 18 h 23"/>
                  <a:gd name="T34" fmla="*/ 162 w 242"/>
                  <a:gd name="T35" fmla="*/ 18 h 23"/>
                  <a:gd name="T36" fmla="*/ 153 w 242"/>
                  <a:gd name="T37" fmla="*/ 18 h 23"/>
                  <a:gd name="T38" fmla="*/ 135 w 242"/>
                  <a:gd name="T39" fmla="*/ 18 h 23"/>
                  <a:gd name="T40" fmla="*/ 117 w 242"/>
                  <a:gd name="T41" fmla="*/ 18 h 23"/>
                  <a:gd name="T42" fmla="*/ 100 w 242"/>
                  <a:gd name="T43" fmla="*/ 18 h 23"/>
                  <a:gd name="T44" fmla="*/ 82 w 242"/>
                  <a:gd name="T45" fmla="*/ 20 h 23"/>
                  <a:gd name="T46" fmla="*/ 62 w 242"/>
                  <a:gd name="T47" fmla="*/ 20 h 23"/>
                  <a:gd name="T48" fmla="*/ 44 w 242"/>
                  <a:gd name="T49" fmla="*/ 20 h 23"/>
                  <a:gd name="T50" fmla="*/ 24 w 242"/>
                  <a:gd name="T51" fmla="*/ 20 h 23"/>
                  <a:gd name="T52" fmla="*/ 9 w 242"/>
                  <a:gd name="T53" fmla="*/ 23 h 23"/>
                  <a:gd name="T54" fmla="*/ 2 w 242"/>
                  <a:gd name="T55" fmla="*/ 18 h 23"/>
                  <a:gd name="T56" fmla="*/ 0 w 242"/>
                  <a:gd name="T57" fmla="*/ 16 h 23"/>
                  <a:gd name="T58" fmla="*/ 0 w 242"/>
                  <a:gd name="T59" fmla="*/ 14 h 23"/>
                  <a:gd name="T60" fmla="*/ 4 w 242"/>
                  <a:gd name="T61" fmla="*/ 9 h 23"/>
                  <a:gd name="T62" fmla="*/ 15 w 242"/>
                  <a:gd name="T63" fmla="*/ 9 h 23"/>
                  <a:gd name="T64" fmla="*/ 27 w 242"/>
                  <a:gd name="T65" fmla="*/ 7 h 23"/>
                  <a:gd name="T66" fmla="*/ 38 w 242"/>
                  <a:gd name="T67" fmla="*/ 7 h 23"/>
                  <a:gd name="T68" fmla="*/ 51 w 242"/>
                  <a:gd name="T69" fmla="*/ 7 h 23"/>
                  <a:gd name="T70" fmla="*/ 60 w 242"/>
                  <a:gd name="T71" fmla="*/ 7 h 23"/>
                  <a:gd name="T72" fmla="*/ 71 w 242"/>
                  <a:gd name="T73" fmla="*/ 7 h 23"/>
                  <a:gd name="T74" fmla="*/ 84 w 242"/>
                  <a:gd name="T75" fmla="*/ 7 h 23"/>
                  <a:gd name="T76" fmla="*/ 95 w 242"/>
                  <a:gd name="T77" fmla="*/ 7 h 23"/>
                  <a:gd name="T78" fmla="*/ 104 w 242"/>
                  <a:gd name="T79" fmla="*/ 5 h 23"/>
                  <a:gd name="T80" fmla="*/ 117 w 242"/>
                  <a:gd name="T81" fmla="*/ 5 h 23"/>
                  <a:gd name="T82" fmla="*/ 129 w 242"/>
                  <a:gd name="T83" fmla="*/ 3 h 23"/>
                  <a:gd name="T84" fmla="*/ 140 w 242"/>
                  <a:gd name="T85" fmla="*/ 3 h 23"/>
                  <a:gd name="T86" fmla="*/ 153 w 242"/>
                  <a:gd name="T87" fmla="*/ 3 h 23"/>
                  <a:gd name="T88" fmla="*/ 164 w 242"/>
                  <a:gd name="T89" fmla="*/ 0 h 23"/>
                  <a:gd name="T90" fmla="*/ 177 w 242"/>
                  <a:gd name="T91" fmla="*/ 0 h 23"/>
                  <a:gd name="T92" fmla="*/ 188 w 242"/>
                  <a:gd name="T93" fmla="*/ 0 h 23"/>
                  <a:gd name="T94" fmla="*/ 188 w 242"/>
                  <a:gd name="T95" fmla="*/ 0 h 2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2"/>
                  <a:gd name="T145" fmla="*/ 0 h 23"/>
                  <a:gd name="T146" fmla="*/ 242 w 242"/>
                  <a:gd name="T147" fmla="*/ 23 h 2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2" h="23">
                    <a:moveTo>
                      <a:pt x="188" y="0"/>
                    </a:moveTo>
                    <a:lnTo>
                      <a:pt x="193" y="0"/>
                    </a:lnTo>
                    <a:lnTo>
                      <a:pt x="199" y="0"/>
                    </a:lnTo>
                    <a:lnTo>
                      <a:pt x="206" y="0"/>
                    </a:lnTo>
                    <a:lnTo>
                      <a:pt x="213" y="0"/>
                    </a:lnTo>
                    <a:lnTo>
                      <a:pt x="219" y="0"/>
                    </a:lnTo>
                    <a:lnTo>
                      <a:pt x="226" y="0"/>
                    </a:lnTo>
                    <a:lnTo>
                      <a:pt x="233" y="0"/>
                    </a:lnTo>
                    <a:lnTo>
                      <a:pt x="239" y="0"/>
                    </a:lnTo>
                    <a:lnTo>
                      <a:pt x="242" y="5"/>
                    </a:lnTo>
                    <a:lnTo>
                      <a:pt x="239" y="12"/>
                    </a:lnTo>
                    <a:lnTo>
                      <a:pt x="230" y="14"/>
                    </a:lnTo>
                    <a:lnTo>
                      <a:pt x="219" y="16"/>
                    </a:lnTo>
                    <a:lnTo>
                      <a:pt x="208" y="16"/>
                    </a:lnTo>
                    <a:lnTo>
                      <a:pt x="197" y="18"/>
                    </a:lnTo>
                    <a:lnTo>
                      <a:pt x="186" y="18"/>
                    </a:lnTo>
                    <a:lnTo>
                      <a:pt x="175" y="18"/>
                    </a:lnTo>
                    <a:lnTo>
                      <a:pt x="162" y="18"/>
                    </a:lnTo>
                    <a:lnTo>
                      <a:pt x="153" y="18"/>
                    </a:lnTo>
                    <a:lnTo>
                      <a:pt x="135" y="18"/>
                    </a:lnTo>
                    <a:lnTo>
                      <a:pt x="117" y="18"/>
                    </a:lnTo>
                    <a:lnTo>
                      <a:pt x="100" y="18"/>
                    </a:lnTo>
                    <a:lnTo>
                      <a:pt x="82" y="20"/>
                    </a:lnTo>
                    <a:lnTo>
                      <a:pt x="62" y="20"/>
                    </a:lnTo>
                    <a:lnTo>
                      <a:pt x="44" y="20"/>
                    </a:lnTo>
                    <a:lnTo>
                      <a:pt x="24" y="20"/>
                    </a:lnTo>
                    <a:lnTo>
                      <a:pt x="9" y="23"/>
                    </a:lnTo>
                    <a:lnTo>
                      <a:pt x="2" y="18"/>
                    </a:lnTo>
                    <a:lnTo>
                      <a:pt x="0" y="16"/>
                    </a:lnTo>
                    <a:lnTo>
                      <a:pt x="0" y="14"/>
                    </a:lnTo>
                    <a:lnTo>
                      <a:pt x="4" y="9"/>
                    </a:lnTo>
                    <a:lnTo>
                      <a:pt x="15" y="9"/>
                    </a:lnTo>
                    <a:lnTo>
                      <a:pt x="27" y="7"/>
                    </a:lnTo>
                    <a:lnTo>
                      <a:pt x="38" y="7"/>
                    </a:lnTo>
                    <a:lnTo>
                      <a:pt x="51" y="7"/>
                    </a:lnTo>
                    <a:lnTo>
                      <a:pt x="60" y="7"/>
                    </a:lnTo>
                    <a:lnTo>
                      <a:pt x="71" y="7"/>
                    </a:lnTo>
                    <a:lnTo>
                      <a:pt x="84" y="7"/>
                    </a:lnTo>
                    <a:lnTo>
                      <a:pt x="95" y="7"/>
                    </a:lnTo>
                    <a:lnTo>
                      <a:pt x="104" y="5"/>
                    </a:lnTo>
                    <a:lnTo>
                      <a:pt x="117" y="5"/>
                    </a:lnTo>
                    <a:lnTo>
                      <a:pt x="129" y="3"/>
                    </a:lnTo>
                    <a:lnTo>
                      <a:pt x="140" y="3"/>
                    </a:lnTo>
                    <a:lnTo>
                      <a:pt x="153" y="3"/>
                    </a:lnTo>
                    <a:lnTo>
                      <a:pt x="164" y="0"/>
                    </a:lnTo>
                    <a:lnTo>
                      <a:pt x="177" y="0"/>
                    </a:lnTo>
                    <a:lnTo>
                      <a:pt x="188" y="0"/>
                    </a:lnTo>
                    <a:close/>
                  </a:path>
                </a:pathLst>
              </a:custGeom>
              <a:solidFill>
                <a:srgbClr val="FFFF85"/>
              </a:solidFill>
              <a:ln w="9525">
                <a:noFill/>
                <a:round/>
                <a:headEnd/>
                <a:tailEnd/>
              </a:ln>
            </p:spPr>
            <p:txBody>
              <a:bodyPr/>
              <a:lstStyle/>
              <a:p>
                <a:endParaRPr lang="en-US"/>
              </a:p>
            </p:txBody>
          </p:sp>
          <p:sp>
            <p:nvSpPr>
              <p:cNvPr id="157730" name="Freeform 32"/>
              <p:cNvSpPr>
                <a:spLocks/>
              </p:cNvSpPr>
              <p:nvPr/>
            </p:nvSpPr>
            <p:spPr bwMode="auto">
              <a:xfrm>
                <a:off x="2787" y="988"/>
                <a:ext cx="308" cy="25"/>
              </a:xfrm>
              <a:custGeom>
                <a:avLst/>
                <a:gdLst>
                  <a:gd name="T0" fmla="*/ 254 w 308"/>
                  <a:gd name="T1" fmla="*/ 0 h 25"/>
                  <a:gd name="T2" fmla="*/ 257 w 308"/>
                  <a:gd name="T3" fmla="*/ 0 h 25"/>
                  <a:gd name="T4" fmla="*/ 263 w 308"/>
                  <a:gd name="T5" fmla="*/ 0 h 25"/>
                  <a:gd name="T6" fmla="*/ 270 w 308"/>
                  <a:gd name="T7" fmla="*/ 0 h 25"/>
                  <a:gd name="T8" fmla="*/ 279 w 308"/>
                  <a:gd name="T9" fmla="*/ 0 h 25"/>
                  <a:gd name="T10" fmla="*/ 288 w 308"/>
                  <a:gd name="T11" fmla="*/ 0 h 25"/>
                  <a:gd name="T12" fmla="*/ 297 w 308"/>
                  <a:gd name="T13" fmla="*/ 0 h 25"/>
                  <a:gd name="T14" fmla="*/ 303 w 308"/>
                  <a:gd name="T15" fmla="*/ 0 h 25"/>
                  <a:gd name="T16" fmla="*/ 308 w 308"/>
                  <a:gd name="T17" fmla="*/ 2 h 25"/>
                  <a:gd name="T18" fmla="*/ 308 w 308"/>
                  <a:gd name="T19" fmla="*/ 7 h 25"/>
                  <a:gd name="T20" fmla="*/ 303 w 308"/>
                  <a:gd name="T21" fmla="*/ 9 h 25"/>
                  <a:gd name="T22" fmla="*/ 299 w 308"/>
                  <a:gd name="T23" fmla="*/ 11 h 25"/>
                  <a:gd name="T24" fmla="*/ 292 w 308"/>
                  <a:gd name="T25" fmla="*/ 11 h 25"/>
                  <a:gd name="T26" fmla="*/ 288 w 308"/>
                  <a:gd name="T27" fmla="*/ 11 h 25"/>
                  <a:gd name="T28" fmla="*/ 281 w 308"/>
                  <a:gd name="T29" fmla="*/ 14 h 25"/>
                  <a:gd name="T30" fmla="*/ 252 w 308"/>
                  <a:gd name="T31" fmla="*/ 14 h 25"/>
                  <a:gd name="T32" fmla="*/ 219 w 308"/>
                  <a:gd name="T33" fmla="*/ 16 h 25"/>
                  <a:gd name="T34" fmla="*/ 186 w 308"/>
                  <a:gd name="T35" fmla="*/ 16 h 25"/>
                  <a:gd name="T36" fmla="*/ 152 w 308"/>
                  <a:gd name="T37" fmla="*/ 20 h 25"/>
                  <a:gd name="T38" fmla="*/ 117 w 308"/>
                  <a:gd name="T39" fmla="*/ 20 h 25"/>
                  <a:gd name="T40" fmla="*/ 84 w 308"/>
                  <a:gd name="T41" fmla="*/ 20 h 25"/>
                  <a:gd name="T42" fmla="*/ 53 w 308"/>
                  <a:gd name="T43" fmla="*/ 22 h 25"/>
                  <a:gd name="T44" fmla="*/ 24 w 308"/>
                  <a:gd name="T45" fmla="*/ 25 h 25"/>
                  <a:gd name="T46" fmla="*/ 13 w 308"/>
                  <a:gd name="T47" fmla="*/ 22 h 25"/>
                  <a:gd name="T48" fmla="*/ 6 w 308"/>
                  <a:gd name="T49" fmla="*/ 20 h 25"/>
                  <a:gd name="T50" fmla="*/ 2 w 308"/>
                  <a:gd name="T51" fmla="*/ 20 h 25"/>
                  <a:gd name="T52" fmla="*/ 0 w 308"/>
                  <a:gd name="T53" fmla="*/ 20 h 25"/>
                  <a:gd name="T54" fmla="*/ 2 w 308"/>
                  <a:gd name="T55" fmla="*/ 16 h 25"/>
                  <a:gd name="T56" fmla="*/ 8 w 308"/>
                  <a:gd name="T57" fmla="*/ 14 h 25"/>
                  <a:gd name="T58" fmla="*/ 35 w 308"/>
                  <a:gd name="T59" fmla="*/ 9 h 25"/>
                  <a:gd name="T60" fmla="*/ 66 w 308"/>
                  <a:gd name="T61" fmla="*/ 9 h 25"/>
                  <a:gd name="T62" fmla="*/ 99 w 308"/>
                  <a:gd name="T63" fmla="*/ 9 h 25"/>
                  <a:gd name="T64" fmla="*/ 133 w 308"/>
                  <a:gd name="T65" fmla="*/ 7 h 25"/>
                  <a:gd name="T66" fmla="*/ 166 w 308"/>
                  <a:gd name="T67" fmla="*/ 5 h 25"/>
                  <a:gd name="T68" fmla="*/ 197 w 308"/>
                  <a:gd name="T69" fmla="*/ 5 h 25"/>
                  <a:gd name="T70" fmla="*/ 228 w 308"/>
                  <a:gd name="T71" fmla="*/ 2 h 25"/>
                  <a:gd name="T72" fmla="*/ 254 w 308"/>
                  <a:gd name="T73" fmla="*/ 0 h 25"/>
                  <a:gd name="T74" fmla="*/ 254 w 308"/>
                  <a:gd name="T75" fmla="*/ 0 h 2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8"/>
                  <a:gd name="T115" fmla="*/ 0 h 25"/>
                  <a:gd name="T116" fmla="*/ 308 w 308"/>
                  <a:gd name="T117" fmla="*/ 25 h 2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8" h="25">
                    <a:moveTo>
                      <a:pt x="254" y="0"/>
                    </a:moveTo>
                    <a:lnTo>
                      <a:pt x="257" y="0"/>
                    </a:lnTo>
                    <a:lnTo>
                      <a:pt x="263" y="0"/>
                    </a:lnTo>
                    <a:lnTo>
                      <a:pt x="270" y="0"/>
                    </a:lnTo>
                    <a:lnTo>
                      <a:pt x="279" y="0"/>
                    </a:lnTo>
                    <a:lnTo>
                      <a:pt x="288" y="0"/>
                    </a:lnTo>
                    <a:lnTo>
                      <a:pt x="297" y="0"/>
                    </a:lnTo>
                    <a:lnTo>
                      <a:pt x="303" y="0"/>
                    </a:lnTo>
                    <a:lnTo>
                      <a:pt x="308" y="2"/>
                    </a:lnTo>
                    <a:lnTo>
                      <a:pt x="308" y="7"/>
                    </a:lnTo>
                    <a:lnTo>
                      <a:pt x="303" y="9"/>
                    </a:lnTo>
                    <a:lnTo>
                      <a:pt x="299" y="11"/>
                    </a:lnTo>
                    <a:lnTo>
                      <a:pt x="292" y="11"/>
                    </a:lnTo>
                    <a:lnTo>
                      <a:pt x="288" y="11"/>
                    </a:lnTo>
                    <a:lnTo>
                      <a:pt x="281" y="14"/>
                    </a:lnTo>
                    <a:lnTo>
                      <a:pt x="252" y="14"/>
                    </a:lnTo>
                    <a:lnTo>
                      <a:pt x="219" y="16"/>
                    </a:lnTo>
                    <a:lnTo>
                      <a:pt x="186" y="16"/>
                    </a:lnTo>
                    <a:lnTo>
                      <a:pt x="152" y="20"/>
                    </a:lnTo>
                    <a:lnTo>
                      <a:pt x="117" y="20"/>
                    </a:lnTo>
                    <a:lnTo>
                      <a:pt x="84" y="20"/>
                    </a:lnTo>
                    <a:lnTo>
                      <a:pt x="53" y="22"/>
                    </a:lnTo>
                    <a:lnTo>
                      <a:pt x="24" y="25"/>
                    </a:lnTo>
                    <a:lnTo>
                      <a:pt x="13" y="22"/>
                    </a:lnTo>
                    <a:lnTo>
                      <a:pt x="6" y="20"/>
                    </a:lnTo>
                    <a:lnTo>
                      <a:pt x="2" y="20"/>
                    </a:lnTo>
                    <a:lnTo>
                      <a:pt x="0" y="20"/>
                    </a:lnTo>
                    <a:lnTo>
                      <a:pt x="2" y="16"/>
                    </a:lnTo>
                    <a:lnTo>
                      <a:pt x="8" y="14"/>
                    </a:lnTo>
                    <a:lnTo>
                      <a:pt x="35" y="9"/>
                    </a:lnTo>
                    <a:lnTo>
                      <a:pt x="66" y="9"/>
                    </a:lnTo>
                    <a:lnTo>
                      <a:pt x="99" y="9"/>
                    </a:lnTo>
                    <a:lnTo>
                      <a:pt x="133" y="7"/>
                    </a:lnTo>
                    <a:lnTo>
                      <a:pt x="166" y="5"/>
                    </a:lnTo>
                    <a:lnTo>
                      <a:pt x="197" y="5"/>
                    </a:lnTo>
                    <a:lnTo>
                      <a:pt x="228" y="2"/>
                    </a:lnTo>
                    <a:lnTo>
                      <a:pt x="254" y="0"/>
                    </a:lnTo>
                    <a:close/>
                  </a:path>
                </a:pathLst>
              </a:custGeom>
              <a:solidFill>
                <a:srgbClr val="FFFF85"/>
              </a:solidFill>
              <a:ln w="9525">
                <a:noFill/>
                <a:round/>
                <a:headEnd/>
                <a:tailEnd/>
              </a:ln>
            </p:spPr>
            <p:txBody>
              <a:bodyPr/>
              <a:lstStyle/>
              <a:p>
                <a:endParaRPr lang="en-US"/>
              </a:p>
            </p:txBody>
          </p:sp>
          <p:sp>
            <p:nvSpPr>
              <p:cNvPr id="157731" name="Freeform 33"/>
              <p:cNvSpPr>
                <a:spLocks/>
              </p:cNvSpPr>
              <p:nvPr/>
            </p:nvSpPr>
            <p:spPr bwMode="auto">
              <a:xfrm>
                <a:off x="2762" y="882"/>
                <a:ext cx="310" cy="24"/>
              </a:xfrm>
              <a:custGeom>
                <a:avLst/>
                <a:gdLst>
                  <a:gd name="T0" fmla="*/ 255 w 310"/>
                  <a:gd name="T1" fmla="*/ 2 h 24"/>
                  <a:gd name="T2" fmla="*/ 257 w 310"/>
                  <a:gd name="T3" fmla="*/ 2 h 24"/>
                  <a:gd name="T4" fmla="*/ 264 w 310"/>
                  <a:gd name="T5" fmla="*/ 2 h 24"/>
                  <a:gd name="T6" fmla="*/ 271 w 310"/>
                  <a:gd name="T7" fmla="*/ 0 h 24"/>
                  <a:gd name="T8" fmla="*/ 279 w 310"/>
                  <a:gd name="T9" fmla="*/ 0 h 24"/>
                  <a:gd name="T10" fmla="*/ 288 w 310"/>
                  <a:gd name="T11" fmla="*/ 0 h 24"/>
                  <a:gd name="T12" fmla="*/ 297 w 310"/>
                  <a:gd name="T13" fmla="*/ 0 h 24"/>
                  <a:gd name="T14" fmla="*/ 304 w 310"/>
                  <a:gd name="T15" fmla="*/ 2 h 24"/>
                  <a:gd name="T16" fmla="*/ 308 w 310"/>
                  <a:gd name="T17" fmla="*/ 4 h 24"/>
                  <a:gd name="T18" fmla="*/ 310 w 310"/>
                  <a:gd name="T19" fmla="*/ 6 h 24"/>
                  <a:gd name="T20" fmla="*/ 304 w 310"/>
                  <a:gd name="T21" fmla="*/ 11 h 24"/>
                  <a:gd name="T22" fmla="*/ 299 w 310"/>
                  <a:gd name="T23" fmla="*/ 11 h 24"/>
                  <a:gd name="T24" fmla="*/ 293 w 310"/>
                  <a:gd name="T25" fmla="*/ 13 h 24"/>
                  <a:gd name="T26" fmla="*/ 288 w 310"/>
                  <a:gd name="T27" fmla="*/ 13 h 24"/>
                  <a:gd name="T28" fmla="*/ 282 w 310"/>
                  <a:gd name="T29" fmla="*/ 13 h 24"/>
                  <a:gd name="T30" fmla="*/ 253 w 310"/>
                  <a:gd name="T31" fmla="*/ 15 h 24"/>
                  <a:gd name="T32" fmla="*/ 222 w 310"/>
                  <a:gd name="T33" fmla="*/ 18 h 24"/>
                  <a:gd name="T34" fmla="*/ 186 w 310"/>
                  <a:gd name="T35" fmla="*/ 18 h 24"/>
                  <a:gd name="T36" fmla="*/ 153 w 310"/>
                  <a:gd name="T37" fmla="*/ 20 h 24"/>
                  <a:gd name="T38" fmla="*/ 120 w 310"/>
                  <a:gd name="T39" fmla="*/ 22 h 24"/>
                  <a:gd name="T40" fmla="*/ 87 w 310"/>
                  <a:gd name="T41" fmla="*/ 22 h 24"/>
                  <a:gd name="T42" fmla="*/ 53 w 310"/>
                  <a:gd name="T43" fmla="*/ 24 h 24"/>
                  <a:gd name="T44" fmla="*/ 27 w 310"/>
                  <a:gd name="T45" fmla="*/ 24 h 24"/>
                  <a:gd name="T46" fmla="*/ 16 w 310"/>
                  <a:gd name="T47" fmla="*/ 24 h 24"/>
                  <a:gd name="T48" fmla="*/ 9 w 310"/>
                  <a:gd name="T49" fmla="*/ 22 h 24"/>
                  <a:gd name="T50" fmla="*/ 5 w 310"/>
                  <a:gd name="T51" fmla="*/ 22 h 24"/>
                  <a:gd name="T52" fmla="*/ 2 w 310"/>
                  <a:gd name="T53" fmla="*/ 20 h 24"/>
                  <a:gd name="T54" fmla="*/ 0 w 310"/>
                  <a:gd name="T55" fmla="*/ 18 h 24"/>
                  <a:gd name="T56" fmla="*/ 2 w 310"/>
                  <a:gd name="T57" fmla="*/ 18 h 24"/>
                  <a:gd name="T58" fmla="*/ 5 w 310"/>
                  <a:gd name="T59" fmla="*/ 15 h 24"/>
                  <a:gd name="T60" fmla="*/ 9 w 310"/>
                  <a:gd name="T61" fmla="*/ 13 h 24"/>
                  <a:gd name="T62" fmla="*/ 36 w 310"/>
                  <a:gd name="T63" fmla="*/ 11 h 24"/>
                  <a:gd name="T64" fmla="*/ 67 w 310"/>
                  <a:gd name="T65" fmla="*/ 11 h 24"/>
                  <a:gd name="T66" fmla="*/ 100 w 310"/>
                  <a:gd name="T67" fmla="*/ 9 h 24"/>
                  <a:gd name="T68" fmla="*/ 133 w 310"/>
                  <a:gd name="T69" fmla="*/ 9 h 24"/>
                  <a:gd name="T70" fmla="*/ 166 w 310"/>
                  <a:gd name="T71" fmla="*/ 6 h 24"/>
                  <a:gd name="T72" fmla="*/ 200 w 310"/>
                  <a:gd name="T73" fmla="*/ 6 h 24"/>
                  <a:gd name="T74" fmla="*/ 228 w 310"/>
                  <a:gd name="T75" fmla="*/ 4 h 24"/>
                  <a:gd name="T76" fmla="*/ 255 w 310"/>
                  <a:gd name="T77" fmla="*/ 2 h 24"/>
                  <a:gd name="T78" fmla="*/ 255 w 310"/>
                  <a:gd name="T79" fmla="*/ 2 h 2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10"/>
                  <a:gd name="T121" fmla="*/ 0 h 24"/>
                  <a:gd name="T122" fmla="*/ 310 w 310"/>
                  <a:gd name="T123" fmla="*/ 24 h 2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10" h="24">
                    <a:moveTo>
                      <a:pt x="255" y="2"/>
                    </a:moveTo>
                    <a:lnTo>
                      <a:pt x="257" y="2"/>
                    </a:lnTo>
                    <a:lnTo>
                      <a:pt x="264" y="2"/>
                    </a:lnTo>
                    <a:lnTo>
                      <a:pt x="271" y="0"/>
                    </a:lnTo>
                    <a:lnTo>
                      <a:pt x="279" y="0"/>
                    </a:lnTo>
                    <a:lnTo>
                      <a:pt x="288" y="0"/>
                    </a:lnTo>
                    <a:lnTo>
                      <a:pt x="297" y="0"/>
                    </a:lnTo>
                    <a:lnTo>
                      <a:pt x="304" y="2"/>
                    </a:lnTo>
                    <a:lnTo>
                      <a:pt x="308" y="4"/>
                    </a:lnTo>
                    <a:lnTo>
                      <a:pt x="310" y="6"/>
                    </a:lnTo>
                    <a:lnTo>
                      <a:pt x="304" y="11"/>
                    </a:lnTo>
                    <a:lnTo>
                      <a:pt x="299" y="11"/>
                    </a:lnTo>
                    <a:lnTo>
                      <a:pt x="293" y="13"/>
                    </a:lnTo>
                    <a:lnTo>
                      <a:pt x="288" y="13"/>
                    </a:lnTo>
                    <a:lnTo>
                      <a:pt x="282" y="13"/>
                    </a:lnTo>
                    <a:lnTo>
                      <a:pt x="253" y="15"/>
                    </a:lnTo>
                    <a:lnTo>
                      <a:pt x="222" y="18"/>
                    </a:lnTo>
                    <a:lnTo>
                      <a:pt x="186" y="18"/>
                    </a:lnTo>
                    <a:lnTo>
                      <a:pt x="153" y="20"/>
                    </a:lnTo>
                    <a:lnTo>
                      <a:pt x="120" y="22"/>
                    </a:lnTo>
                    <a:lnTo>
                      <a:pt x="87" y="22"/>
                    </a:lnTo>
                    <a:lnTo>
                      <a:pt x="53" y="24"/>
                    </a:lnTo>
                    <a:lnTo>
                      <a:pt x="27" y="24"/>
                    </a:lnTo>
                    <a:lnTo>
                      <a:pt x="16" y="24"/>
                    </a:lnTo>
                    <a:lnTo>
                      <a:pt x="9" y="22"/>
                    </a:lnTo>
                    <a:lnTo>
                      <a:pt x="5" y="22"/>
                    </a:lnTo>
                    <a:lnTo>
                      <a:pt x="2" y="20"/>
                    </a:lnTo>
                    <a:lnTo>
                      <a:pt x="0" y="18"/>
                    </a:lnTo>
                    <a:lnTo>
                      <a:pt x="2" y="18"/>
                    </a:lnTo>
                    <a:lnTo>
                      <a:pt x="5" y="15"/>
                    </a:lnTo>
                    <a:lnTo>
                      <a:pt x="9" y="13"/>
                    </a:lnTo>
                    <a:lnTo>
                      <a:pt x="36" y="11"/>
                    </a:lnTo>
                    <a:lnTo>
                      <a:pt x="67" y="11"/>
                    </a:lnTo>
                    <a:lnTo>
                      <a:pt x="100" y="9"/>
                    </a:lnTo>
                    <a:lnTo>
                      <a:pt x="133" y="9"/>
                    </a:lnTo>
                    <a:lnTo>
                      <a:pt x="166" y="6"/>
                    </a:lnTo>
                    <a:lnTo>
                      <a:pt x="200" y="6"/>
                    </a:lnTo>
                    <a:lnTo>
                      <a:pt x="228" y="4"/>
                    </a:lnTo>
                    <a:lnTo>
                      <a:pt x="255" y="2"/>
                    </a:lnTo>
                    <a:close/>
                  </a:path>
                </a:pathLst>
              </a:custGeom>
              <a:solidFill>
                <a:srgbClr val="FFFF85"/>
              </a:solidFill>
              <a:ln w="9525">
                <a:noFill/>
                <a:round/>
                <a:headEnd/>
                <a:tailEnd/>
              </a:ln>
            </p:spPr>
            <p:txBody>
              <a:bodyPr/>
              <a:lstStyle/>
              <a:p>
                <a:endParaRPr lang="en-US"/>
              </a:p>
            </p:txBody>
          </p:sp>
          <p:sp>
            <p:nvSpPr>
              <p:cNvPr id="157732" name="Freeform 34"/>
              <p:cNvSpPr>
                <a:spLocks/>
              </p:cNvSpPr>
              <p:nvPr/>
            </p:nvSpPr>
            <p:spPr bwMode="auto">
              <a:xfrm>
                <a:off x="2775" y="1148"/>
                <a:ext cx="242" cy="20"/>
              </a:xfrm>
              <a:custGeom>
                <a:avLst/>
                <a:gdLst>
                  <a:gd name="T0" fmla="*/ 189 w 242"/>
                  <a:gd name="T1" fmla="*/ 0 h 20"/>
                  <a:gd name="T2" fmla="*/ 193 w 242"/>
                  <a:gd name="T3" fmla="*/ 0 h 20"/>
                  <a:gd name="T4" fmla="*/ 198 w 242"/>
                  <a:gd name="T5" fmla="*/ 0 h 20"/>
                  <a:gd name="T6" fmla="*/ 204 w 242"/>
                  <a:gd name="T7" fmla="*/ 0 h 20"/>
                  <a:gd name="T8" fmla="*/ 213 w 242"/>
                  <a:gd name="T9" fmla="*/ 0 h 20"/>
                  <a:gd name="T10" fmla="*/ 220 w 242"/>
                  <a:gd name="T11" fmla="*/ 0 h 20"/>
                  <a:gd name="T12" fmla="*/ 227 w 242"/>
                  <a:gd name="T13" fmla="*/ 0 h 20"/>
                  <a:gd name="T14" fmla="*/ 233 w 242"/>
                  <a:gd name="T15" fmla="*/ 0 h 20"/>
                  <a:gd name="T16" fmla="*/ 240 w 242"/>
                  <a:gd name="T17" fmla="*/ 0 h 20"/>
                  <a:gd name="T18" fmla="*/ 242 w 242"/>
                  <a:gd name="T19" fmla="*/ 2 h 20"/>
                  <a:gd name="T20" fmla="*/ 240 w 242"/>
                  <a:gd name="T21" fmla="*/ 9 h 20"/>
                  <a:gd name="T22" fmla="*/ 231 w 242"/>
                  <a:gd name="T23" fmla="*/ 11 h 20"/>
                  <a:gd name="T24" fmla="*/ 220 w 242"/>
                  <a:gd name="T25" fmla="*/ 13 h 20"/>
                  <a:gd name="T26" fmla="*/ 209 w 242"/>
                  <a:gd name="T27" fmla="*/ 13 h 20"/>
                  <a:gd name="T28" fmla="*/ 198 w 242"/>
                  <a:gd name="T29" fmla="*/ 15 h 20"/>
                  <a:gd name="T30" fmla="*/ 184 w 242"/>
                  <a:gd name="T31" fmla="*/ 15 h 20"/>
                  <a:gd name="T32" fmla="*/ 173 w 242"/>
                  <a:gd name="T33" fmla="*/ 15 h 20"/>
                  <a:gd name="T34" fmla="*/ 162 w 242"/>
                  <a:gd name="T35" fmla="*/ 15 h 20"/>
                  <a:gd name="T36" fmla="*/ 153 w 242"/>
                  <a:gd name="T37" fmla="*/ 15 h 20"/>
                  <a:gd name="T38" fmla="*/ 136 w 242"/>
                  <a:gd name="T39" fmla="*/ 15 h 20"/>
                  <a:gd name="T40" fmla="*/ 118 w 242"/>
                  <a:gd name="T41" fmla="*/ 15 h 20"/>
                  <a:gd name="T42" fmla="*/ 100 w 242"/>
                  <a:gd name="T43" fmla="*/ 15 h 20"/>
                  <a:gd name="T44" fmla="*/ 80 w 242"/>
                  <a:gd name="T45" fmla="*/ 17 h 20"/>
                  <a:gd name="T46" fmla="*/ 63 w 242"/>
                  <a:gd name="T47" fmla="*/ 17 h 20"/>
                  <a:gd name="T48" fmla="*/ 43 w 242"/>
                  <a:gd name="T49" fmla="*/ 17 h 20"/>
                  <a:gd name="T50" fmla="*/ 25 w 242"/>
                  <a:gd name="T51" fmla="*/ 17 h 20"/>
                  <a:gd name="T52" fmla="*/ 9 w 242"/>
                  <a:gd name="T53" fmla="*/ 20 h 20"/>
                  <a:gd name="T54" fmla="*/ 3 w 242"/>
                  <a:gd name="T55" fmla="*/ 17 h 20"/>
                  <a:gd name="T56" fmla="*/ 0 w 242"/>
                  <a:gd name="T57" fmla="*/ 15 h 20"/>
                  <a:gd name="T58" fmla="*/ 0 w 242"/>
                  <a:gd name="T59" fmla="*/ 11 h 20"/>
                  <a:gd name="T60" fmla="*/ 5 w 242"/>
                  <a:gd name="T61" fmla="*/ 9 h 20"/>
                  <a:gd name="T62" fmla="*/ 16 w 242"/>
                  <a:gd name="T63" fmla="*/ 6 h 20"/>
                  <a:gd name="T64" fmla="*/ 27 w 242"/>
                  <a:gd name="T65" fmla="*/ 6 h 20"/>
                  <a:gd name="T66" fmla="*/ 38 w 242"/>
                  <a:gd name="T67" fmla="*/ 6 h 20"/>
                  <a:gd name="T68" fmla="*/ 49 w 242"/>
                  <a:gd name="T69" fmla="*/ 6 h 20"/>
                  <a:gd name="T70" fmla="*/ 60 w 242"/>
                  <a:gd name="T71" fmla="*/ 4 h 20"/>
                  <a:gd name="T72" fmla="*/ 71 w 242"/>
                  <a:gd name="T73" fmla="*/ 4 h 20"/>
                  <a:gd name="T74" fmla="*/ 82 w 242"/>
                  <a:gd name="T75" fmla="*/ 4 h 20"/>
                  <a:gd name="T76" fmla="*/ 94 w 242"/>
                  <a:gd name="T77" fmla="*/ 4 h 20"/>
                  <a:gd name="T78" fmla="*/ 105 w 242"/>
                  <a:gd name="T79" fmla="*/ 4 h 20"/>
                  <a:gd name="T80" fmla="*/ 116 w 242"/>
                  <a:gd name="T81" fmla="*/ 4 h 20"/>
                  <a:gd name="T82" fmla="*/ 127 w 242"/>
                  <a:gd name="T83" fmla="*/ 2 h 20"/>
                  <a:gd name="T84" fmla="*/ 140 w 242"/>
                  <a:gd name="T85" fmla="*/ 2 h 20"/>
                  <a:gd name="T86" fmla="*/ 151 w 242"/>
                  <a:gd name="T87" fmla="*/ 2 h 20"/>
                  <a:gd name="T88" fmla="*/ 164 w 242"/>
                  <a:gd name="T89" fmla="*/ 0 h 20"/>
                  <a:gd name="T90" fmla="*/ 176 w 242"/>
                  <a:gd name="T91" fmla="*/ 0 h 20"/>
                  <a:gd name="T92" fmla="*/ 189 w 242"/>
                  <a:gd name="T93" fmla="*/ 0 h 20"/>
                  <a:gd name="T94" fmla="*/ 189 w 242"/>
                  <a:gd name="T95" fmla="*/ 0 h 2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2"/>
                  <a:gd name="T145" fmla="*/ 0 h 20"/>
                  <a:gd name="T146" fmla="*/ 242 w 242"/>
                  <a:gd name="T147" fmla="*/ 20 h 2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2" h="20">
                    <a:moveTo>
                      <a:pt x="189" y="0"/>
                    </a:moveTo>
                    <a:lnTo>
                      <a:pt x="193" y="0"/>
                    </a:lnTo>
                    <a:lnTo>
                      <a:pt x="198" y="0"/>
                    </a:lnTo>
                    <a:lnTo>
                      <a:pt x="204" y="0"/>
                    </a:lnTo>
                    <a:lnTo>
                      <a:pt x="213" y="0"/>
                    </a:lnTo>
                    <a:lnTo>
                      <a:pt x="220" y="0"/>
                    </a:lnTo>
                    <a:lnTo>
                      <a:pt x="227" y="0"/>
                    </a:lnTo>
                    <a:lnTo>
                      <a:pt x="233" y="0"/>
                    </a:lnTo>
                    <a:lnTo>
                      <a:pt x="240" y="0"/>
                    </a:lnTo>
                    <a:lnTo>
                      <a:pt x="242" y="2"/>
                    </a:lnTo>
                    <a:lnTo>
                      <a:pt x="240" y="9"/>
                    </a:lnTo>
                    <a:lnTo>
                      <a:pt x="231" y="11"/>
                    </a:lnTo>
                    <a:lnTo>
                      <a:pt x="220" y="13"/>
                    </a:lnTo>
                    <a:lnTo>
                      <a:pt x="209" y="13"/>
                    </a:lnTo>
                    <a:lnTo>
                      <a:pt x="198" y="15"/>
                    </a:lnTo>
                    <a:lnTo>
                      <a:pt x="184" y="15"/>
                    </a:lnTo>
                    <a:lnTo>
                      <a:pt x="173" y="15"/>
                    </a:lnTo>
                    <a:lnTo>
                      <a:pt x="162" y="15"/>
                    </a:lnTo>
                    <a:lnTo>
                      <a:pt x="153" y="15"/>
                    </a:lnTo>
                    <a:lnTo>
                      <a:pt x="136" y="15"/>
                    </a:lnTo>
                    <a:lnTo>
                      <a:pt x="118" y="15"/>
                    </a:lnTo>
                    <a:lnTo>
                      <a:pt x="100" y="15"/>
                    </a:lnTo>
                    <a:lnTo>
                      <a:pt x="80" y="17"/>
                    </a:lnTo>
                    <a:lnTo>
                      <a:pt x="63" y="17"/>
                    </a:lnTo>
                    <a:lnTo>
                      <a:pt x="43" y="17"/>
                    </a:lnTo>
                    <a:lnTo>
                      <a:pt x="25" y="17"/>
                    </a:lnTo>
                    <a:lnTo>
                      <a:pt x="9" y="20"/>
                    </a:lnTo>
                    <a:lnTo>
                      <a:pt x="3" y="17"/>
                    </a:lnTo>
                    <a:lnTo>
                      <a:pt x="0" y="15"/>
                    </a:lnTo>
                    <a:lnTo>
                      <a:pt x="0" y="11"/>
                    </a:lnTo>
                    <a:lnTo>
                      <a:pt x="5" y="9"/>
                    </a:lnTo>
                    <a:lnTo>
                      <a:pt x="16" y="6"/>
                    </a:lnTo>
                    <a:lnTo>
                      <a:pt x="27" y="6"/>
                    </a:lnTo>
                    <a:lnTo>
                      <a:pt x="38" y="6"/>
                    </a:lnTo>
                    <a:lnTo>
                      <a:pt x="49" y="6"/>
                    </a:lnTo>
                    <a:lnTo>
                      <a:pt x="60" y="4"/>
                    </a:lnTo>
                    <a:lnTo>
                      <a:pt x="71" y="4"/>
                    </a:lnTo>
                    <a:lnTo>
                      <a:pt x="82" y="4"/>
                    </a:lnTo>
                    <a:lnTo>
                      <a:pt x="94" y="4"/>
                    </a:lnTo>
                    <a:lnTo>
                      <a:pt x="105" y="4"/>
                    </a:lnTo>
                    <a:lnTo>
                      <a:pt x="116" y="4"/>
                    </a:lnTo>
                    <a:lnTo>
                      <a:pt x="127" y="2"/>
                    </a:lnTo>
                    <a:lnTo>
                      <a:pt x="140" y="2"/>
                    </a:lnTo>
                    <a:lnTo>
                      <a:pt x="151" y="2"/>
                    </a:lnTo>
                    <a:lnTo>
                      <a:pt x="164" y="0"/>
                    </a:lnTo>
                    <a:lnTo>
                      <a:pt x="176" y="0"/>
                    </a:lnTo>
                    <a:lnTo>
                      <a:pt x="189" y="0"/>
                    </a:lnTo>
                    <a:close/>
                  </a:path>
                </a:pathLst>
              </a:custGeom>
              <a:solidFill>
                <a:srgbClr val="FFFF85"/>
              </a:solidFill>
              <a:ln w="9525">
                <a:noFill/>
                <a:round/>
                <a:headEnd/>
                <a:tailEnd/>
              </a:ln>
            </p:spPr>
            <p:txBody>
              <a:bodyPr/>
              <a:lstStyle/>
              <a:p>
                <a:endParaRPr lang="en-US"/>
              </a:p>
            </p:txBody>
          </p:sp>
          <p:sp>
            <p:nvSpPr>
              <p:cNvPr id="157733" name="Freeform 35"/>
              <p:cNvSpPr>
                <a:spLocks/>
              </p:cNvSpPr>
              <p:nvPr/>
            </p:nvSpPr>
            <p:spPr bwMode="auto">
              <a:xfrm>
                <a:off x="2736" y="1250"/>
                <a:ext cx="243" cy="20"/>
              </a:xfrm>
              <a:custGeom>
                <a:avLst/>
                <a:gdLst>
                  <a:gd name="T0" fmla="*/ 190 w 243"/>
                  <a:gd name="T1" fmla="*/ 2 h 20"/>
                  <a:gd name="T2" fmla="*/ 192 w 243"/>
                  <a:gd name="T3" fmla="*/ 0 h 20"/>
                  <a:gd name="T4" fmla="*/ 199 w 243"/>
                  <a:gd name="T5" fmla="*/ 0 h 20"/>
                  <a:gd name="T6" fmla="*/ 206 w 243"/>
                  <a:gd name="T7" fmla="*/ 0 h 20"/>
                  <a:gd name="T8" fmla="*/ 212 w 243"/>
                  <a:gd name="T9" fmla="*/ 0 h 20"/>
                  <a:gd name="T10" fmla="*/ 219 w 243"/>
                  <a:gd name="T11" fmla="*/ 0 h 20"/>
                  <a:gd name="T12" fmla="*/ 228 w 243"/>
                  <a:gd name="T13" fmla="*/ 0 h 20"/>
                  <a:gd name="T14" fmla="*/ 232 w 243"/>
                  <a:gd name="T15" fmla="*/ 0 h 20"/>
                  <a:gd name="T16" fmla="*/ 239 w 243"/>
                  <a:gd name="T17" fmla="*/ 2 h 20"/>
                  <a:gd name="T18" fmla="*/ 241 w 243"/>
                  <a:gd name="T19" fmla="*/ 2 h 20"/>
                  <a:gd name="T20" fmla="*/ 243 w 243"/>
                  <a:gd name="T21" fmla="*/ 2 h 20"/>
                  <a:gd name="T22" fmla="*/ 241 w 243"/>
                  <a:gd name="T23" fmla="*/ 6 h 20"/>
                  <a:gd name="T24" fmla="*/ 241 w 243"/>
                  <a:gd name="T25" fmla="*/ 9 h 20"/>
                  <a:gd name="T26" fmla="*/ 232 w 243"/>
                  <a:gd name="T27" fmla="*/ 11 h 20"/>
                  <a:gd name="T28" fmla="*/ 221 w 243"/>
                  <a:gd name="T29" fmla="*/ 13 h 20"/>
                  <a:gd name="T30" fmla="*/ 210 w 243"/>
                  <a:gd name="T31" fmla="*/ 15 h 20"/>
                  <a:gd name="T32" fmla="*/ 199 w 243"/>
                  <a:gd name="T33" fmla="*/ 15 h 20"/>
                  <a:gd name="T34" fmla="*/ 188 w 243"/>
                  <a:gd name="T35" fmla="*/ 15 h 20"/>
                  <a:gd name="T36" fmla="*/ 175 w 243"/>
                  <a:gd name="T37" fmla="*/ 15 h 20"/>
                  <a:gd name="T38" fmla="*/ 164 w 243"/>
                  <a:gd name="T39" fmla="*/ 15 h 20"/>
                  <a:gd name="T40" fmla="*/ 153 w 243"/>
                  <a:gd name="T41" fmla="*/ 17 h 20"/>
                  <a:gd name="T42" fmla="*/ 135 w 243"/>
                  <a:gd name="T43" fmla="*/ 17 h 20"/>
                  <a:gd name="T44" fmla="*/ 117 w 243"/>
                  <a:gd name="T45" fmla="*/ 17 h 20"/>
                  <a:gd name="T46" fmla="*/ 99 w 243"/>
                  <a:gd name="T47" fmla="*/ 17 h 20"/>
                  <a:gd name="T48" fmla="*/ 82 w 243"/>
                  <a:gd name="T49" fmla="*/ 17 h 20"/>
                  <a:gd name="T50" fmla="*/ 64 w 243"/>
                  <a:gd name="T51" fmla="*/ 17 h 20"/>
                  <a:gd name="T52" fmla="*/ 44 w 243"/>
                  <a:gd name="T53" fmla="*/ 17 h 20"/>
                  <a:gd name="T54" fmla="*/ 26 w 243"/>
                  <a:gd name="T55" fmla="*/ 17 h 20"/>
                  <a:gd name="T56" fmla="*/ 11 w 243"/>
                  <a:gd name="T57" fmla="*/ 20 h 20"/>
                  <a:gd name="T58" fmla="*/ 4 w 243"/>
                  <a:gd name="T59" fmla="*/ 17 h 20"/>
                  <a:gd name="T60" fmla="*/ 0 w 243"/>
                  <a:gd name="T61" fmla="*/ 15 h 20"/>
                  <a:gd name="T62" fmla="*/ 0 w 243"/>
                  <a:gd name="T63" fmla="*/ 11 h 20"/>
                  <a:gd name="T64" fmla="*/ 6 w 243"/>
                  <a:gd name="T65" fmla="*/ 6 h 20"/>
                  <a:gd name="T66" fmla="*/ 17 w 243"/>
                  <a:gd name="T67" fmla="*/ 6 h 20"/>
                  <a:gd name="T68" fmla="*/ 28 w 243"/>
                  <a:gd name="T69" fmla="*/ 4 h 20"/>
                  <a:gd name="T70" fmla="*/ 39 w 243"/>
                  <a:gd name="T71" fmla="*/ 4 h 20"/>
                  <a:gd name="T72" fmla="*/ 51 w 243"/>
                  <a:gd name="T73" fmla="*/ 4 h 20"/>
                  <a:gd name="T74" fmla="*/ 62 w 243"/>
                  <a:gd name="T75" fmla="*/ 4 h 20"/>
                  <a:gd name="T76" fmla="*/ 73 w 243"/>
                  <a:gd name="T77" fmla="*/ 4 h 20"/>
                  <a:gd name="T78" fmla="*/ 84 w 243"/>
                  <a:gd name="T79" fmla="*/ 4 h 20"/>
                  <a:gd name="T80" fmla="*/ 95 w 243"/>
                  <a:gd name="T81" fmla="*/ 4 h 20"/>
                  <a:gd name="T82" fmla="*/ 106 w 243"/>
                  <a:gd name="T83" fmla="*/ 2 h 20"/>
                  <a:gd name="T84" fmla="*/ 117 w 243"/>
                  <a:gd name="T85" fmla="*/ 2 h 20"/>
                  <a:gd name="T86" fmla="*/ 128 w 243"/>
                  <a:gd name="T87" fmla="*/ 2 h 20"/>
                  <a:gd name="T88" fmla="*/ 141 w 243"/>
                  <a:gd name="T89" fmla="*/ 2 h 20"/>
                  <a:gd name="T90" fmla="*/ 153 w 243"/>
                  <a:gd name="T91" fmla="*/ 2 h 20"/>
                  <a:gd name="T92" fmla="*/ 166 w 243"/>
                  <a:gd name="T93" fmla="*/ 2 h 20"/>
                  <a:gd name="T94" fmla="*/ 177 w 243"/>
                  <a:gd name="T95" fmla="*/ 2 h 20"/>
                  <a:gd name="T96" fmla="*/ 190 w 243"/>
                  <a:gd name="T97" fmla="*/ 2 h 20"/>
                  <a:gd name="T98" fmla="*/ 190 w 243"/>
                  <a:gd name="T99" fmla="*/ 2 h 2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43"/>
                  <a:gd name="T151" fmla="*/ 0 h 20"/>
                  <a:gd name="T152" fmla="*/ 243 w 243"/>
                  <a:gd name="T153" fmla="*/ 20 h 2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43" h="20">
                    <a:moveTo>
                      <a:pt x="190" y="2"/>
                    </a:moveTo>
                    <a:lnTo>
                      <a:pt x="192" y="0"/>
                    </a:lnTo>
                    <a:lnTo>
                      <a:pt x="199" y="0"/>
                    </a:lnTo>
                    <a:lnTo>
                      <a:pt x="206" y="0"/>
                    </a:lnTo>
                    <a:lnTo>
                      <a:pt x="212" y="0"/>
                    </a:lnTo>
                    <a:lnTo>
                      <a:pt x="219" y="0"/>
                    </a:lnTo>
                    <a:lnTo>
                      <a:pt x="228" y="0"/>
                    </a:lnTo>
                    <a:lnTo>
                      <a:pt x="232" y="0"/>
                    </a:lnTo>
                    <a:lnTo>
                      <a:pt x="239" y="2"/>
                    </a:lnTo>
                    <a:lnTo>
                      <a:pt x="241" y="2"/>
                    </a:lnTo>
                    <a:lnTo>
                      <a:pt x="243" y="2"/>
                    </a:lnTo>
                    <a:lnTo>
                      <a:pt x="241" y="6"/>
                    </a:lnTo>
                    <a:lnTo>
                      <a:pt x="241" y="9"/>
                    </a:lnTo>
                    <a:lnTo>
                      <a:pt x="232" y="11"/>
                    </a:lnTo>
                    <a:lnTo>
                      <a:pt x="221" y="13"/>
                    </a:lnTo>
                    <a:lnTo>
                      <a:pt x="210" y="15"/>
                    </a:lnTo>
                    <a:lnTo>
                      <a:pt x="199" y="15"/>
                    </a:lnTo>
                    <a:lnTo>
                      <a:pt x="188" y="15"/>
                    </a:lnTo>
                    <a:lnTo>
                      <a:pt x="175" y="15"/>
                    </a:lnTo>
                    <a:lnTo>
                      <a:pt x="164" y="15"/>
                    </a:lnTo>
                    <a:lnTo>
                      <a:pt x="153" y="17"/>
                    </a:lnTo>
                    <a:lnTo>
                      <a:pt x="135" y="17"/>
                    </a:lnTo>
                    <a:lnTo>
                      <a:pt x="117" y="17"/>
                    </a:lnTo>
                    <a:lnTo>
                      <a:pt x="99" y="17"/>
                    </a:lnTo>
                    <a:lnTo>
                      <a:pt x="82" y="17"/>
                    </a:lnTo>
                    <a:lnTo>
                      <a:pt x="64" y="17"/>
                    </a:lnTo>
                    <a:lnTo>
                      <a:pt x="44" y="17"/>
                    </a:lnTo>
                    <a:lnTo>
                      <a:pt x="26" y="17"/>
                    </a:lnTo>
                    <a:lnTo>
                      <a:pt x="11" y="20"/>
                    </a:lnTo>
                    <a:lnTo>
                      <a:pt x="4" y="17"/>
                    </a:lnTo>
                    <a:lnTo>
                      <a:pt x="0" y="15"/>
                    </a:lnTo>
                    <a:lnTo>
                      <a:pt x="0" y="11"/>
                    </a:lnTo>
                    <a:lnTo>
                      <a:pt x="6" y="6"/>
                    </a:lnTo>
                    <a:lnTo>
                      <a:pt x="17" y="6"/>
                    </a:lnTo>
                    <a:lnTo>
                      <a:pt x="28" y="4"/>
                    </a:lnTo>
                    <a:lnTo>
                      <a:pt x="39" y="4"/>
                    </a:lnTo>
                    <a:lnTo>
                      <a:pt x="51" y="4"/>
                    </a:lnTo>
                    <a:lnTo>
                      <a:pt x="62" y="4"/>
                    </a:lnTo>
                    <a:lnTo>
                      <a:pt x="73" y="4"/>
                    </a:lnTo>
                    <a:lnTo>
                      <a:pt x="84" y="4"/>
                    </a:lnTo>
                    <a:lnTo>
                      <a:pt x="95" y="4"/>
                    </a:lnTo>
                    <a:lnTo>
                      <a:pt x="106" y="2"/>
                    </a:lnTo>
                    <a:lnTo>
                      <a:pt x="117" y="2"/>
                    </a:lnTo>
                    <a:lnTo>
                      <a:pt x="128" y="2"/>
                    </a:lnTo>
                    <a:lnTo>
                      <a:pt x="141" y="2"/>
                    </a:lnTo>
                    <a:lnTo>
                      <a:pt x="153" y="2"/>
                    </a:lnTo>
                    <a:lnTo>
                      <a:pt x="166" y="2"/>
                    </a:lnTo>
                    <a:lnTo>
                      <a:pt x="177" y="2"/>
                    </a:lnTo>
                    <a:lnTo>
                      <a:pt x="190" y="2"/>
                    </a:lnTo>
                    <a:close/>
                  </a:path>
                </a:pathLst>
              </a:custGeom>
              <a:solidFill>
                <a:srgbClr val="FFFF85"/>
              </a:solidFill>
              <a:ln w="9525">
                <a:noFill/>
                <a:round/>
                <a:headEnd/>
                <a:tailEnd/>
              </a:ln>
            </p:spPr>
            <p:txBody>
              <a:bodyPr/>
              <a:lstStyle/>
              <a:p>
                <a:endParaRPr lang="en-US"/>
              </a:p>
            </p:txBody>
          </p:sp>
          <p:sp>
            <p:nvSpPr>
              <p:cNvPr id="157734" name="Freeform 36"/>
              <p:cNvSpPr>
                <a:spLocks/>
              </p:cNvSpPr>
              <p:nvPr/>
            </p:nvSpPr>
            <p:spPr bwMode="auto">
              <a:xfrm>
                <a:off x="2829" y="1112"/>
                <a:ext cx="317" cy="25"/>
              </a:xfrm>
              <a:custGeom>
                <a:avLst/>
                <a:gdLst>
                  <a:gd name="T0" fmla="*/ 303 w 317"/>
                  <a:gd name="T1" fmla="*/ 0 h 25"/>
                  <a:gd name="T2" fmla="*/ 308 w 317"/>
                  <a:gd name="T3" fmla="*/ 0 h 25"/>
                  <a:gd name="T4" fmla="*/ 312 w 317"/>
                  <a:gd name="T5" fmla="*/ 3 h 25"/>
                  <a:gd name="T6" fmla="*/ 314 w 317"/>
                  <a:gd name="T7" fmla="*/ 5 h 25"/>
                  <a:gd name="T8" fmla="*/ 317 w 317"/>
                  <a:gd name="T9" fmla="*/ 7 h 25"/>
                  <a:gd name="T10" fmla="*/ 317 w 317"/>
                  <a:gd name="T11" fmla="*/ 11 h 25"/>
                  <a:gd name="T12" fmla="*/ 312 w 317"/>
                  <a:gd name="T13" fmla="*/ 14 h 25"/>
                  <a:gd name="T14" fmla="*/ 308 w 317"/>
                  <a:gd name="T15" fmla="*/ 16 h 25"/>
                  <a:gd name="T16" fmla="*/ 299 w 317"/>
                  <a:gd name="T17" fmla="*/ 16 h 25"/>
                  <a:gd name="T18" fmla="*/ 290 w 317"/>
                  <a:gd name="T19" fmla="*/ 16 h 25"/>
                  <a:gd name="T20" fmla="*/ 281 w 317"/>
                  <a:gd name="T21" fmla="*/ 18 h 25"/>
                  <a:gd name="T22" fmla="*/ 270 w 317"/>
                  <a:gd name="T23" fmla="*/ 18 h 25"/>
                  <a:gd name="T24" fmla="*/ 263 w 317"/>
                  <a:gd name="T25" fmla="*/ 20 h 25"/>
                  <a:gd name="T26" fmla="*/ 255 w 317"/>
                  <a:gd name="T27" fmla="*/ 20 h 25"/>
                  <a:gd name="T28" fmla="*/ 250 w 317"/>
                  <a:gd name="T29" fmla="*/ 20 h 25"/>
                  <a:gd name="T30" fmla="*/ 221 w 317"/>
                  <a:gd name="T31" fmla="*/ 22 h 25"/>
                  <a:gd name="T32" fmla="*/ 192 w 317"/>
                  <a:gd name="T33" fmla="*/ 22 h 25"/>
                  <a:gd name="T34" fmla="*/ 164 w 317"/>
                  <a:gd name="T35" fmla="*/ 22 h 25"/>
                  <a:gd name="T36" fmla="*/ 135 w 317"/>
                  <a:gd name="T37" fmla="*/ 25 h 25"/>
                  <a:gd name="T38" fmla="*/ 106 w 317"/>
                  <a:gd name="T39" fmla="*/ 22 h 25"/>
                  <a:gd name="T40" fmla="*/ 77 w 317"/>
                  <a:gd name="T41" fmla="*/ 22 h 25"/>
                  <a:gd name="T42" fmla="*/ 51 w 317"/>
                  <a:gd name="T43" fmla="*/ 25 h 25"/>
                  <a:gd name="T44" fmla="*/ 24 w 317"/>
                  <a:gd name="T45" fmla="*/ 25 h 25"/>
                  <a:gd name="T46" fmla="*/ 20 w 317"/>
                  <a:gd name="T47" fmla="*/ 25 h 25"/>
                  <a:gd name="T48" fmla="*/ 13 w 317"/>
                  <a:gd name="T49" fmla="*/ 25 h 25"/>
                  <a:gd name="T50" fmla="*/ 9 w 317"/>
                  <a:gd name="T51" fmla="*/ 25 h 25"/>
                  <a:gd name="T52" fmla="*/ 6 w 317"/>
                  <a:gd name="T53" fmla="*/ 25 h 25"/>
                  <a:gd name="T54" fmla="*/ 0 w 317"/>
                  <a:gd name="T55" fmla="*/ 22 h 25"/>
                  <a:gd name="T56" fmla="*/ 0 w 317"/>
                  <a:gd name="T57" fmla="*/ 20 h 25"/>
                  <a:gd name="T58" fmla="*/ 0 w 317"/>
                  <a:gd name="T59" fmla="*/ 16 h 25"/>
                  <a:gd name="T60" fmla="*/ 9 w 317"/>
                  <a:gd name="T61" fmla="*/ 11 h 25"/>
                  <a:gd name="T62" fmla="*/ 24 w 317"/>
                  <a:gd name="T63" fmla="*/ 9 h 25"/>
                  <a:gd name="T64" fmla="*/ 44 w 317"/>
                  <a:gd name="T65" fmla="*/ 9 h 25"/>
                  <a:gd name="T66" fmla="*/ 66 w 317"/>
                  <a:gd name="T67" fmla="*/ 7 h 25"/>
                  <a:gd name="T68" fmla="*/ 88 w 317"/>
                  <a:gd name="T69" fmla="*/ 9 h 25"/>
                  <a:gd name="T70" fmla="*/ 106 w 317"/>
                  <a:gd name="T71" fmla="*/ 9 h 25"/>
                  <a:gd name="T72" fmla="*/ 124 w 317"/>
                  <a:gd name="T73" fmla="*/ 9 h 25"/>
                  <a:gd name="T74" fmla="*/ 144 w 317"/>
                  <a:gd name="T75" fmla="*/ 9 h 25"/>
                  <a:gd name="T76" fmla="*/ 168 w 317"/>
                  <a:gd name="T77" fmla="*/ 9 h 25"/>
                  <a:gd name="T78" fmla="*/ 190 w 317"/>
                  <a:gd name="T79" fmla="*/ 7 h 25"/>
                  <a:gd name="T80" fmla="*/ 212 w 317"/>
                  <a:gd name="T81" fmla="*/ 7 h 25"/>
                  <a:gd name="T82" fmla="*/ 235 w 317"/>
                  <a:gd name="T83" fmla="*/ 7 h 25"/>
                  <a:gd name="T84" fmla="*/ 259 w 317"/>
                  <a:gd name="T85" fmla="*/ 5 h 25"/>
                  <a:gd name="T86" fmla="*/ 279 w 317"/>
                  <a:gd name="T87" fmla="*/ 3 h 25"/>
                  <a:gd name="T88" fmla="*/ 303 w 317"/>
                  <a:gd name="T89" fmla="*/ 0 h 25"/>
                  <a:gd name="T90" fmla="*/ 303 w 317"/>
                  <a:gd name="T91" fmla="*/ 0 h 2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17"/>
                  <a:gd name="T139" fmla="*/ 0 h 25"/>
                  <a:gd name="T140" fmla="*/ 317 w 317"/>
                  <a:gd name="T141" fmla="*/ 25 h 2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17" h="25">
                    <a:moveTo>
                      <a:pt x="303" y="0"/>
                    </a:moveTo>
                    <a:lnTo>
                      <a:pt x="308" y="0"/>
                    </a:lnTo>
                    <a:lnTo>
                      <a:pt x="312" y="3"/>
                    </a:lnTo>
                    <a:lnTo>
                      <a:pt x="314" y="5"/>
                    </a:lnTo>
                    <a:lnTo>
                      <a:pt x="317" y="7"/>
                    </a:lnTo>
                    <a:lnTo>
                      <a:pt x="317" y="11"/>
                    </a:lnTo>
                    <a:lnTo>
                      <a:pt x="312" y="14"/>
                    </a:lnTo>
                    <a:lnTo>
                      <a:pt x="308" y="16"/>
                    </a:lnTo>
                    <a:lnTo>
                      <a:pt x="299" y="16"/>
                    </a:lnTo>
                    <a:lnTo>
                      <a:pt x="290" y="16"/>
                    </a:lnTo>
                    <a:lnTo>
                      <a:pt x="281" y="18"/>
                    </a:lnTo>
                    <a:lnTo>
                      <a:pt x="270" y="18"/>
                    </a:lnTo>
                    <a:lnTo>
                      <a:pt x="263" y="20"/>
                    </a:lnTo>
                    <a:lnTo>
                      <a:pt x="255" y="20"/>
                    </a:lnTo>
                    <a:lnTo>
                      <a:pt x="250" y="20"/>
                    </a:lnTo>
                    <a:lnTo>
                      <a:pt x="221" y="22"/>
                    </a:lnTo>
                    <a:lnTo>
                      <a:pt x="192" y="22"/>
                    </a:lnTo>
                    <a:lnTo>
                      <a:pt x="164" y="22"/>
                    </a:lnTo>
                    <a:lnTo>
                      <a:pt x="135" y="25"/>
                    </a:lnTo>
                    <a:lnTo>
                      <a:pt x="106" y="22"/>
                    </a:lnTo>
                    <a:lnTo>
                      <a:pt x="77" y="22"/>
                    </a:lnTo>
                    <a:lnTo>
                      <a:pt x="51" y="25"/>
                    </a:lnTo>
                    <a:lnTo>
                      <a:pt x="24" y="25"/>
                    </a:lnTo>
                    <a:lnTo>
                      <a:pt x="20" y="25"/>
                    </a:lnTo>
                    <a:lnTo>
                      <a:pt x="13" y="25"/>
                    </a:lnTo>
                    <a:lnTo>
                      <a:pt x="9" y="25"/>
                    </a:lnTo>
                    <a:lnTo>
                      <a:pt x="6" y="25"/>
                    </a:lnTo>
                    <a:lnTo>
                      <a:pt x="0" y="22"/>
                    </a:lnTo>
                    <a:lnTo>
                      <a:pt x="0" y="20"/>
                    </a:lnTo>
                    <a:lnTo>
                      <a:pt x="0" y="16"/>
                    </a:lnTo>
                    <a:lnTo>
                      <a:pt x="9" y="11"/>
                    </a:lnTo>
                    <a:lnTo>
                      <a:pt x="24" y="9"/>
                    </a:lnTo>
                    <a:lnTo>
                      <a:pt x="44" y="9"/>
                    </a:lnTo>
                    <a:lnTo>
                      <a:pt x="66" y="7"/>
                    </a:lnTo>
                    <a:lnTo>
                      <a:pt x="88" y="9"/>
                    </a:lnTo>
                    <a:lnTo>
                      <a:pt x="106" y="9"/>
                    </a:lnTo>
                    <a:lnTo>
                      <a:pt x="124" y="9"/>
                    </a:lnTo>
                    <a:lnTo>
                      <a:pt x="144" y="9"/>
                    </a:lnTo>
                    <a:lnTo>
                      <a:pt x="168" y="9"/>
                    </a:lnTo>
                    <a:lnTo>
                      <a:pt x="190" y="7"/>
                    </a:lnTo>
                    <a:lnTo>
                      <a:pt x="212" y="7"/>
                    </a:lnTo>
                    <a:lnTo>
                      <a:pt x="235" y="7"/>
                    </a:lnTo>
                    <a:lnTo>
                      <a:pt x="259" y="5"/>
                    </a:lnTo>
                    <a:lnTo>
                      <a:pt x="279" y="3"/>
                    </a:lnTo>
                    <a:lnTo>
                      <a:pt x="303" y="0"/>
                    </a:lnTo>
                    <a:close/>
                  </a:path>
                </a:pathLst>
              </a:custGeom>
              <a:solidFill>
                <a:srgbClr val="FFFF85"/>
              </a:solidFill>
              <a:ln w="9525">
                <a:noFill/>
                <a:round/>
                <a:headEnd/>
                <a:tailEnd/>
              </a:ln>
            </p:spPr>
            <p:txBody>
              <a:bodyPr/>
              <a:lstStyle/>
              <a:p>
                <a:endParaRPr lang="en-US"/>
              </a:p>
            </p:txBody>
          </p:sp>
          <p:sp>
            <p:nvSpPr>
              <p:cNvPr id="157735" name="Freeform 37"/>
              <p:cNvSpPr>
                <a:spLocks/>
              </p:cNvSpPr>
              <p:nvPr/>
            </p:nvSpPr>
            <p:spPr bwMode="auto">
              <a:xfrm>
                <a:off x="2711" y="1205"/>
                <a:ext cx="452" cy="25"/>
              </a:xfrm>
              <a:custGeom>
                <a:avLst/>
                <a:gdLst>
                  <a:gd name="T0" fmla="*/ 373 w 452"/>
                  <a:gd name="T1" fmla="*/ 3 h 25"/>
                  <a:gd name="T2" fmla="*/ 377 w 452"/>
                  <a:gd name="T3" fmla="*/ 3 h 25"/>
                  <a:gd name="T4" fmla="*/ 384 w 452"/>
                  <a:gd name="T5" fmla="*/ 3 h 25"/>
                  <a:gd name="T6" fmla="*/ 397 w 452"/>
                  <a:gd name="T7" fmla="*/ 0 h 25"/>
                  <a:gd name="T8" fmla="*/ 408 w 452"/>
                  <a:gd name="T9" fmla="*/ 0 h 25"/>
                  <a:gd name="T10" fmla="*/ 421 w 452"/>
                  <a:gd name="T11" fmla="*/ 0 h 25"/>
                  <a:gd name="T12" fmla="*/ 435 w 452"/>
                  <a:gd name="T13" fmla="*/ 0 h 25"/>
                  <a:gd name="T14" fmla="*/ 443 w 452"/>
                  <a:gd name="T15" fmla="*/ 0 h 25"/>
                  <a:gd name="T16" fmla="*/ 450 w 452"/>
                  <a:gd name="T17" fmla="*/ 3 h 25"/>
                  <a:gd name="T18" fmla="*/ 452 w 452"/>
                  <a:gd name="T19" fmla="*/ 5 h 25"/>
                  <a:gd name="T20" fmla="*/ 452 w 452"/>
                  <a:gd name="T21" fmla="*/ 7 h 25"/>
                  <a:gd name="T22" fmla="*/ 448 w 452"/>
                  <a:gd name="T23" fmla="*/ 9 h 25"/>
                  <a:gd name="T24" fmla="*/ 443 w 452"/>
                  <a:gd name="T25" fmla="*/ 11 h 25"/>
                  <a:gd name="T26" fmla="*/ 437 w 452"/>
                  <a:gd name="T27" fmla="*/ 11 h 25"/>
                  <a:gd name="T28" fmla="*/ 428 w 452"/>
                  <a:gd name="T29" fmla="*/ 14 h 25"/>
                  <a:gd name="T30" fmla="*/ 419 w 452"/>
                  <a:gd name="T31" fmla="*/ 14 h 25"/>
                  <a:gd name="T32" fmla="*/ 410 w 452"/>
                  <a:gd name="T33" fmla="*/ 14 h 25"/>
                  <a:gd name="T34" fmla="*/ 368 w 452"/>
                  <a:gd name="T35" fmla="*/ 14 h 25"/>
                  <a:gd name="T36" fmla="*/ 322 w 452"/>
                  <a:gd name="T37" fmla="*/ 16 h 25"/>
                  <a:gd name="T38" fmla="*/ 273 w 452"/>
                  <a:gd name="T39" fmla="*/ 18 h 25"/>
                  <a:gd name="T40" fmla="*/ 224 w 452"/>
                  <a:gd name="T41" fmla="*/ 20 h 25"/>
                  <a:gd name="T42" fmla="*/ 173 w 452"/>
                  <a:gd name="T43" fmla="*/ 20 h 25"/>
                  <a:gd name="T44" fmla="*/ 127 w 452"/>
                  <a:gd name="T45" fmla="*/ 23 h 25"/>
                  <a:gd name="T46" fmla="*/ 80 w 452"/>
                  <a:gd name="T47" fmla="*/ 23 h 25"/>
                  <a:gd name="T48" fmla="*/ 38 w 452"/>
                  <a:gd name="T49" fmla="*/ 25 h 25"/>
                  <a:gd name="T50" fmla="*/ 22 w 452"/>
                  <a:gd name="T51" fmla="*/ 23 h 25"/>
                  <a:gd name="T52" fmla="*/ 13 w 452"/>
                  <a:gd name="T53" fmla="*/ 23 h 25"/>
                  <a:gd name="T54" fmla="*/ 5 w 452"/>
                  <a:gd name="T55" fmla="*/ 20 h 25"/>
                  <a:gd name="T56" fmla="*/ 2 w 452"/>
                  <a:gd name="T57" fmla="*/ 20 h 25"/>
                  <a:gd name="T58" fmla="*/ 0 w 452"/>
                  <a:gd name="T59" fmla="*/ 18 h 25"/>
                  <a:gd name="T60" fmla="*/ 2 w 452"/>
                  <a:gd name="T61" fmla="*/ 16 h 25"/>
                  <a:gd name="T62" fmla="*/ 7 w 452"/>
                  <a:gd name="T63" fmla="*/ 14 h 25"/>
                  <a:gd name="T64" fmla="*/ 16 w 452"/>
                  <a:gd name="T65" fmla="*/ 14 h 25"/>
                  <a:gd name="T66" fmla="*/ 53 w 452"/>
                  <a:gd name="T67" fmla="*/ 11 h 25"/>
                  <a:gd name="T68" fmla="*/ 98 w 452"/>
                  <a:gd name="T69" fmla="*/ 9 h 25"/>
                  <a:gd name="T70" fmla="*/ 144 w 452"/>
                  <a:gd name="T71" fmla="*/ 9 h 25"/>
                  <a:gd name="T72" fmla="*/ 195 w 452"/>
                  <a:gd name="T73" fmla="*/ 7 h 25"/>
                  <a:gd name="T74" fmla="*/ 242 w 452"/>
                  <a:gd name="T75" fmla="*/ 5 h 25"/>
                  <a:gd name="T76" fmla="*/ 291 w 452"/>
                  <a:gd name="T77" fmla="*/ 5 h 25"/>
                  <a:gd name="T78" fmla="*/ 333 w 452"/>
                  <a:gd name="T79" fmla="*/ 3 h 25"/>
                  <a:gd name="T80" fmla="*/ 373 w 452"/>
                  <a:gd name="T81" fmla="*/ 3 h 25"/>
                  <a:gd name="T82" fmla="*/ 373 w 452"/>
                  <a:gd name="T83" fmla="*/ 3 h 2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52"/>
                  <a:gd name="T127" fmla="*/ 0 h 25"/>
                  <a:gd name="T128" fmla="*/ 452 w 452"/>
                  <a:gd name="T129" fmla="*/ 25 h 2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52" h="25">
                    <a:moveTo>
                      <a:pt x="373" y="3"/>
                    </a:moveTo>
                    <a:lnTo>
                      <a:pt x="377" y="3"/>
                    </a:lnTo>
                    <a:lnTo>
                      <a:pt x="384" y="3"/>
                    </a:lnTo>
                    <a:lnTo>
                      <a:pt x="397" y="0"/>
                    </a:lnTo>
                    <a:lnTo>
                      <a:pt x="408" y="0"/>
                    </a:lnTo>
                    <a:lnTo>
                      <a:pt x="421" y="0"/>
                    </a:lnTo>
                    <a:lnTo>
                      <a:pt x="435" y="0"/>
                    </a:lnTo>
                    <a:lnTo>
                      <a:pt x="443" y="0"/>
                    </a:lnTo>
                    <a:lnTo>
                      <a:pt x="450" y="3"/>
                    </a:lnTo>
                    <a:lnTo>
                      <a:pt x="452" y="5"/>
                    </a:lnTo>
                    <a:lnTo>
                      <a:pt x="452" y="7"/>
                    </a:lnTo>
                    <a:lnTo>
                      <a:pt x="448" y="9"/>
                    </a:lnTo>
                    <a:lnTo>
                      <a:pt x="443" y="11"/>
                    </a:lnTo>
                    <a:lnTo>
                      <a:pt x="437" y="11"/>
                    </a:lnTo>
                    <a:lnTo>
                      <a:pt x="428" y="14"/>
                    </a:lnTo>
                    <a:lnTo>
                      <a:pt x="419" y="14"/>
                    </a:lnTo>
                    <a:lnTo>
                      <a:pt x="410" y="14"/>
                    </a:lnTo>
                    <a:lnTo>
                      <a:pt x="368" y="14"/>
                    </a:lnTo>
                    <a:lnTo>
                      <a:pt x="322" y="16"/>
                    </a:lnTo>
                    <a:lnTo>
                      <a:pt x="273" y="18"/>
                    </a:lnTo>
                    <a:lnTo>
                      <a:pt x="224" y="20"/>
                    </a:lnTo>
                    <a:lnTo>
                      <a:pt x="173" y="20"/>
                    </a:lnTo>
                    <a:lnTo>
                      <a:pt x="127" y="23"/>
                    </a:lnTo>
                    <a:lnTo>
                      <a:pt x="80" y="23"/>
                    </a:lnTo>
                    <a:lnTo>
                      <a:pt x="38" y="25"/>
                    </a:lnTo>
                    <a:lnTo>
                      <a:pt x="22" y="23"/>
                    </a:lnTo>
                    <a:lnTo>
                      <a:pt x="13" y="23"/>
                    </a:lnTo>
                    <a:lnTo>
                      <a:pt x="5" y="20"/>
                    </a:lnTo>
                    <a:lnTo>
                      <a:pt x="2" y="20"/>
                    </a:lnTo>
                    <a:lnTo>
                      <a:pt x="0" y="18"/>
                    </a:lnTo>
                    <a:lnTo>
                      <a:pt x="2" y="16"/>
                    </a:lnTo>
                    <a:lnTo>
                      <a:pt x="7" y="14"/>
                    </a:lnTo>
                    <a:lnTo>
                      <a:pt x="16" y="14"/>
                    </a:lnTo>
                    <a:lnTo>
                      <a:pt x="53" y="11"/>
                    </a:lnTo>
                    <a:lnTo>
                      <a:pt x="98" y="9"/>
                    </a:lnTo>
                    <a:lnTo>
                      <a:pt x="144" y="9"/>
                    </a:lnTo>
                    <a:lnTo>
                      <a:pt x="195" y="7"/>
                    </a:lnTo>
                    <a:lnTo>
                      <a:pt x="242" y="5"/>
                    </a:lnTo>
                    <a:lnTo>
                      <a:pt x="291" y="5"/>
                    </a:lnTo>
                    <a:lnTo>
                      <a:pt x="333" y="3"/>
                    </a:lnTo>
                    <a:lnTo>
                      <a:pt x="373" y="3"/>
                    </a:lnTo>
                    <a:close/>
                  </a:path>
                </a:pathLst>
              </a:custGeom>
              <a:solidFill>
                <a:srgbClr val="FFFF85"/>
              </a:solidFill>
              <a:ln w="9525">
                <a:noFill/>
                <a:round/>
                <a:headEnd/>
                <a:tailEnd/>
              </a:ln>
            </p:spPr>
            <p:txBody>
              <a:bodyPr/>
              <a:lstStyle/>
              <a:p>
                <a:endParaRPr lang="en-US"/>
              </a:p>
            </p:txBody>
          </p:sp>
          <p:sp>
            <p:nvSpPr>
              <p:cNvPr id="157736" name="Freeform 38"/>
              <p:cNvSpPr>
                <a:spLocks/>
              </p:cNvSpPr>
              <p:nvPr/>
            </p:nvSpPr>
            <p:spPr bwMode="auto">
              <a:xfrm>
                <a:off x="2787" y="911"/>
                <a:ext cx="241" cy="20"/>
              </a:xfrm>
              <a:custGeom>
                <a:avLst/>
                <a:gdLst>
                  <a:gd name="T0" fmla="*/ 186 w 241"/>
                  <a:gd name="T1" fmla="*/ 2 h 20"/>
                  <a:gd name="T2" fmla="*/ 190 w 241"/>
                  <a:gd name="T3" fmla="*/ 0 h 20"/>
                  <a:gd name="T4" fmla="*/ 197 w 241"/>
                  <a:gd name="T5" fmla="*/ 0 h 20"/>
                  <a:gd name="T6" fmla="*/ 203 w 241"/>
                  <a:gd name="T7" fmla="*/ 0 h 20"/>
                  <a:gd name="T8" fmla="*/ 212 w 241"/>
                  <a:gd name="T9" fmla="*/ 0 h 20"/>
                  <a:gd name="T10" fmla="*/ 219 w 241"/>
                  <a:gd name="T11" fmla="*/ 0 h 20"/>
                  <a:gd name="T12" fmla="*/ 226 w 241"/>
                  <a:gd name="T13" fmla="*/ 0 h 20"/>
                  <a:gd name="T14" fmla="*/ 232 w 241"/>
                  <a:gd name="T15" fmla="*/ 0 h 20"/>
                  <a:gd name="T16" fmla="*/ 239 w 241"/>
                  <a:gd name="T17" fmla="*/ 2 h 20"/>
                  <a:gd name="T18" fmla="*/ 241 w 241"/>
                  <a:gd name="T19" fmla="*/ 4 h 20"/>
                  <a:gd name="T20" fmla="*/ 239 w 241"/>
                  <a:gd name="T21" fmla="*/ 9 h 20"/>
                  <a:gd name="T22" fmla="*/ 230 w 241"/>
                  <a:gd name="T23" fmla="*/ 11 h 20"/>
                  <a:gd name="T24" fmla="*/ 219 w 241"/>
                  <a:gd name="T25" fmla="*/ 13 h 20"/>
                  <a:gd name="T26" fmla="*/ 208 w 241"/>
                  <a:gd name="T27" fmla="*/ 15 h 20"/>
                  <a:gd name="T28" fmla="*/ 197 w 241"/>
                  <a:gd name="T29" fmla="*/ 15 h 20"/>
                  <a:gd name="T30" fmla="*/ 186 w 241"/>
                  <a:gd name="T31" fmla="*/ 15 h 20"/>
                  <a:gd name="T32" fmla="*/ 172 w 241"/>
                  <a:gd name="T33" fmla="*/ 15 h 20"/>
                  <a:gd name="T34" fmla="*/ 161 w 241"/>
                  <a:gd name="T35" fmla="*/ 15 h 20"/>
                  <a:gd name="T36" fmla="*/ 150 w 241"/>
                  <a:gd name="T37" fmla="*/ 17 h 20"/>
                  <a:gd name="T38" fmla="*/ 133 w 241"/>
                  <a:gd name="T39" fmla="*/ 17 h 20"/>
                  <a:gd name="T40" fmla="*/ 115 w 241"/>
                  <a:gd name="T41" fmla="*/ 17 h 20"/>
                  <a:gd name="T42" fmla="*/ 97 w 241"/>
                  <a:gd name="T43" fmla="*/ 17 h 20"/>
                  <a:gd name="T44" fmla="*/ 79 w 241"/>
                  <a:gd name="T45" fmla="*/ 17 h 20"/>
                  <a:gd name="T46" fmla="*/ 62 w 241"/>
                  <a:gd name="T47" fmla="*/ 17 h 20"/>
                  <a:gd name="T48" fmla="*/ 42 w 241"/>
                  <a:gd name="T49" fmla="*/ 17 h 20"/>
                  <a:gd name="T50" fmla="*/ 24 w 241"/>
                  <a:gd name="T51" fmla="*/ 17 h 20"/>
                  <a:gd name="T52" fmla="*/ 8 w 241"/>
                  <a:gd name="T53" fmla="*/ 20 h 20"/>
                  <a:gd name="T54" fmla="*/ 2 w 241"/>
                  <a:gd name="T55" fmla="*/ 17 h 20"/>
                  <a:gd name="T56" fmla="*/ 0 w 241"/>
                  <a:gd name="T57" fmla="*/ 15 h 20"/>
                  <a:gd name="T58" fmla="*/ 0 w 241"/>
                  <a:gd name="T59" fmla="*/ 11 h 20"/>
                  <a:gd name="T60" fmla="*/ 4 w 241"/>
                  <a:gd name="T61" fmla="*/ 9 h 20"/>
                  <a:gd name="T62" fmla="*/ 15 w 241"/>
                  <a:gd name="T63" fmla="*/ 6 h 20"/>
                  <a:gd name="T64" fmla="*/ 26 w 241"/>
                  <a:gd name="T65" fmla="*/ 6 h 20"/>
                  <a:gd name="T66" fmla="*/ 37 w 241"/>
                  <a:gd name="T67" fmla="*/ 4 h 20"/>
                  <a:gd name="T68" fmla="*/ 48 w 241"/>
                  <a:gd name="T69" fmla="*/ 4 h 20"/>
                  <a:gd name="T70" fmla="*/ 59 w 241"/>
                  <a:gd name="T71" fmla="*/ 4 h 20"/>
                  <a:gd name="T72" fmla="*/ 70 w 241"/>
                  <a:gd name="T73" fmla="*/ 4 h 20"/>
                  <a:gd name="T74" fmla="*/ 82 w 241"/>
                  <a:gd name="T75" fmla="*/ 4 h 20"/>
                  <a:gd name="T76" fmla="*/ 93 w 241"/>
                  <a:gd name="T77" fmla="*/ 6 h 20"/>
                  <a:gd name="T78" fmla="*/ 104 w 241"/>
                  <a:gd name="T79" fmla="*/ 4 h 20"/>
                  <a:gd name="T80" fmla="*/ 115 w 241"/>
                  <a:gd name="T81" fmla="*/ 4 h 20"/>
                  <a:gd name="T82" fmla="*/ 128 w 241"/>
                  <a:gd name="T83" fmla="*/ 2 h 20"/>
                  <a:gd name="T84" fmla="*/ 139 w 241"/>
                  <a:gd name="T85" fmla="*/ 2 h 20"/>
                  <a:gd name="T86" fmla="*/ 150 w 241"/>
                  <a:gd name="T87" fmla="*/ 2 h 20"/>
                  <a:gd name="T88" fmla="*/ 164 w 241"/>
                  <a:gd name="T89" fmla="*/ 2 h 20"/>
                  <a:gd name="T90" fmla="*/ 175 w 241"/>
                  <a:gd name="T91" fmla="*/ 2 h 20"/>
                  <a:gd name="T92" fmla="*/ 186 w 241"/>
                  <a:gd name="T93" fmla="*/ 2 h 20"/>
                  <a:gd name="T94" fmla="*/ 186 w 241"/>
                  <a:gd name="T95" fmla="*/ 2 h 2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1"/>
                  <a:gd name="T145" fmla="*/ 0 h 20"/>
                  <a:gd name="T146" fmla="*/ 241 w 241"/>
                  <a:gd name="T147" fmla="*/ 20 h 2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1" h="20">
                    <a:moveTo>
                      <a:pt x="186" y="2"/>
                    </a:moveTo>
                    <a:lnTo>
                      <a:pt x="190" y="0"/>
                    </a:lnTo>
                    <a:lnTo>
                      <a:pt x="197" y="0"/>
                    </a:lnTo>
                    <a:lnTo>
                      <a:pt x="203" y="0"/>
                    </a:lnTo>
                    <a:lnTo>
                      <a:pt x="212" y="0"/>
                    </a:lnTo>
                    <a:lnTo>
                      <a:pt x="219" y="0"/>
                    </a:lnTo>
                    <a:lnTo>
                      <a:pt x="226" y="0"/>
                    </a:lnTo>
                    <a:lnTo>
                      <a:pt x="232" y="0"/>
                    </a:lnTo>
                    <a:lnTo>
                      <a:pt x="239" y="2"/>
                    </a:lnTo>
                    <a:lnTo>
                      <a:pt x="241" y="4"/>
                    </a:lnTo>
                    <a:lnTo>
                      <a:pt x="239" y="9"/>
                    </a:lnTo>
                    <a:lnTo>
                      <a:pt x="230" y="11"/>
                    </a:lnTo>
                    <a:lnTo>
                      <a:pt x="219" y="13"/>
                    </a:lnTo>
                    <a:lnTo>
                      <a:pt x="208" y="15"/>
                    </a:lnTo>
                    <a:lnTo>
                      <a:pt x="197" y="15"/>
                    </a:lnTo>
                    <a:lnTo>
                      <a:pt x="186" y="15"/>
                    </a:lnTo>
                    <a:lnTo>
                      <a:pt x="172" y="15"/>
                    </a:lnTo>
                    <a:lnTo>
                      <a:pt x="161" y="15"/>
                    </a:lnTo>
                    <a:lnTo>
                      <a:pt x="150" y="17"/>
                    </a:lnTo>
                    <a:lnTo>
                      <a:pt x="133" y="17"/>
                    </a:lnTo>
                    <a:lnTo>
                      <a:pt x="115" y="17"/>
                    </a:lnTo>
                    <a:lnTo>
                      <a:pt x="97" y="17"/>
                    </a:lnTo>
                    <a:lnTo>
                      <a:pt x="79" y="17"/>
                    </a:lnTo>
                    <a:lnTo>
                      <a:pt x="62" y="17"/>
                    </a:lnTo>
                    <a:lnTo>
                      <a:pt x="42" y="17"/>
                    </a:lnTo>
                    <a:lnTo>
                      <a:pt x="24" y="17"/>
                    </a:lnTo>
                    <a:lnTo>
                      <a:pt x="8" y="20"/>
                    </a:lnTo>
                    <a:lnTo>
                      <a:pt x="2" y="17"/>
                    </a:lnTo>
                    <a:lnTo>
                      <a:pt x="0" y="15"/>
                    </a:lnTo>
                    <a:lnTo>
                      <a:pt x="0" y="11"/>
                    </a:lnTo>
                    <a:lnTo>
                      <a:pt x="4" y="9"/>
                    </a:lnTo>
                    <a:lnTo>
                      <a:pt x="15" y="6"/>
                    </a:lnTo>
                    <a:lnTo>
                      <a:pt x="26" y="6"/>
                    </a:lnTo>
                    <a:lnTo>
                      <a:pt x="37" y="4"/>
                    </a:lnTo>
                    <a:lnTo>
                      <a:pt x="48" y="4"/>
                    </a:lnTo>
                    <a:lnTo>
                      <a:pt x="59" y="4"/>
                    </a:lnTo>
                    <a:lnTo>
                      <a:pt x="70" y="4"/>
                    </a:lnTo>
                    <a:lnTo>
                      <a:pt x="82" y="4"/>
                    </a:lnTo>
                    <a:lnTo>
                      <a:pt x="93" y="6"/>
                    </a:lnTo>
                    <a:lnTo>
                      <a:pt x="104" y="4"/>
                    </a:lnTo>
                    <a:lnTo>
                      <a:pt x="115" y="4"/>
                    </a:lnTo>
                    <a:lnTo>
                      <a:pt x="128" y="2"/>
                    </a:lnTo>
                    <a:lnTo>
                      <a:pt x="139" y="2"/>
                    </a:lnTo>
                    <a:lnTo>
                      <a:pt x="150" y="2"/>
                    </a:lnTo>
                    <a:lnTo>
                      <a:pt x="164" y="2"/>
                    </a:lnTo>
                    <a:lnTo>
                      <a:pt x="175" y="2"/>
                    </a:lnTo>
                    <a:lnTo>
                      <a:pt x="186" y="2"/>
                    </a:lnTo>
                    <a:close/>
                  </a:path>
                </a:pathLst>
              </a:custGeom>
              <a:solidFill>
                <a:srgbClr val="FFFF85"/>
              </a:solidFill>
              <a:ln w="9525">
                <a:noFill/>
                <a:round/>
                <a:headEnd/>
                <a:tailEnd/>
              </a:ln>
            </p:spPr>
            <p:txBody>
              <a:bodyPr/>
              <a:lstStyle/>
              <a:p>
                <a:endParaRPr lang="en-US"/>
              </a:p>
            </p:txBody>
          </p:sp>
          <p:sp>
            <p:nvSpPr>
              <p:cNvPr id="157737" name="Freeform 39"/>
              <p:cNvSpPr>
                <a:spLocks/>
              </p:cNvSpPr>
              <p:nvPr/>
            </p:nvSpPr>
            <p:spPr bwMode="auto">
              <a:xfrm>
                <a:off x="2982" y="1531"/>
                <a:ext cx="117" cy="16"/>
              </a:xfrm>
              <a:custGeom>
                <a:avLst/>
                <a:gdLst>
                  <a:gd name="T0" fmla="*/ 33 w 117"/>
                  <a:gd name="T1" fmla="*/ 2 h 16"/>
                  <a:gd name="T2" fmla="*/ 39 w 117"/>
                  <a:gd name="T3" fmla="*/ 2 h 16"/>
                  <a:gd name="T4" fmla="*/ 51 w 117"/>
                  <a:gd name="T5" fmla="*/ 2 h 16"/>
                  <a:gd name="T6" fmla="*/ 59 w 117"/>
                  <a:gd name="T7" fmla="*/ 0 h 16"/>
                  <a:gd name="T8" fmla="*/ 73 w 117"/>
                  <a:gd name="T9" fmla="*/ 0 h 16"/>
                  <a:gd name="T10" fmla="*/ 82 w 117"/>
                  <a:gd name="T11" fmla="*/ 0 h 16"/>
                  <a:gd name="T12" fmla="*/ 93 w 117"/>
                  <a:gd name="T13" fmla="*/ 0 h 16"/>
                  <a:gd name="T14" fmla="*/ 102 w 117"/>
                  <a:gd name="T15" fmla="*/ 0 h 16"/>
                  <a:gd name="T16" fmla="*/ 110 w 117"/>
                  <a:gd name="T17" fmla="*/ 2 h 16"/>
                  <a:gd name="T18" fmla="*/ 117 w 117"/>
                  <a:gd name="T19" fmla="*/ 4 h 16"/>
                  <a:gd name="T20" fmla="*/ 115 w 117"/>
                  <a:gd name="T21" fmla="*/ 11 h 16"/>
                  <a:gd name="T22" fmla="*/ 99 w 117"/>
                  <a:gd name="T23" fmla="*/ 11 h 16"/>
                  <a:gd name="T24" fmla="*/ 86 w 117"/>
                  <a:gd name="T25" fmla="*/ 13 h 16"/>
                  <a:gd name="T26" fmla="*/ 73 w 117"/>
                  <a:gd name="T27" fmla="*/ 13 h 16"/>
                  <a:gd name="T28" fmla="*/ 59 w 117"/>
                  <a:gd name="T29" fmla="*/ 13 h 16"/>
                  <a:gd name="T30" fmla="*/ 44 w 117"/>
                  <a:gd name="T31" fmla="*/ 13 h 16"/>
                  <a:gd name="T32" fmla="*/ 31 w 117"/>
                  <a:gd name="T33" fmla="*/ 13 h 16"/>
                  <a:gd name="T34" fmla="*/ 15 w 117"/>
                  <a:gd name="T35" fmla="*/ 13 h 16"/>
                  <a:gd name="T36" fmla="*/ 2 w 117"/>
                  <a:gd name="T37" fmla="*/ 16 h 16"/>
                  <a:gd name="T38" fmla="*/ 0 w 117"/>
                  <a:gd name="T39" fmla="*/ 11 h 16"/>
                  <a:gd name="T40" fmla="*/ 2 w 117"/>
                  <a:gd name="T41" fmla="*/ 7 h 16"/>
                  <a:gd name="T42" fmla="*/ 2 w 117"/>
                  <a:gd name="T43" fmla="*/ 4 h 16"/>
                  <a:gd name="T44" fmla="*/ 6 w 117"/>
                  <a:gd name="T45" fmla="*/ 4 h 16"/>
                  <a:gd name="T46" fmla="*/ 11 w 117"/>
                  <a:gd name="T47" fmla="*/ 2 h 16"/>
                  <a:gd name="T48" fmla="*/ 17 w 117"/>
                  <a:gd name="T49" fmla="*/ 2 h 16"/>
                  <a:gd name="T50" fmla="*/ 22 w 117"/>
                  <a:gd name="T51" fmla="*/ 2 h 16"/>
                  <a:gd name="T52" fmla="*/ 26 w 117"/>
                  <a:gd name="T53" fmla="*/ 2 h 16"/>
                  <a:gd name="T54" fmla="*/ 31 w 117"/>
                  <a:gd name="T55" fmla="*/ 2 h 16"/>
                  <a:gd name="T56" fmla="*/ 33 w 117"/>
                  <a:gd name="T57" fmla="*/ 2 h 16"/>
                  <a:gd name="T58" fmla="*/ 33 w 117"/>
                  <a:gd name="T59" fmla="*/ 2 h 1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7"/>
                  <a:gd name="T91" fmla="*/ 0 h 16"/>
                  <a:gd name="T92" fmla="*/ 117 w 117"/>
                  <a:gd name="T93" fmla="*/ 16 h 1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7" h="16">
                    <a:moveTo>
                      <a:pt x="33" y="2"/>
                    </a:moveTo>
                    <a:lnTo>
                      <a:pt x="39" y="2"/>
                    </a:lnTo>
                    <a:lnTo>
                      <a:pt x="51" y="2"/>
                    </a:lnTo>
                    <a:lnTo>
                      <a:pt x="59" y="0"/>
                    </a:lnTo>
                    <a:lnTo>
                      <a:pt x="73" y="0"/>
                    </a:lnTo>
                    <a:lnTo>
                      <a:pt x="82" y="0"/>
                    </a:lnTo>
                    <a:lnTo>
                      <a:pt x="93" y="0"/>
                    </a:lnTo>
                    <a:lnTo>
                      <a:pt x="102" y="0"/>
                    </a:lnTo>
                    <a:lnTo>
                      <a:pt x="110" y="2"/>
                    </a:lnTo>
                    <a:lnTo>
                      <a:pt x="117" y="4"/>
                    </a:lnTo>
                    <a:lnTo>
                      <a:pt x="115" y="11"/>
                    </a:lnTo>
                    <a:lnTo>
                      <a:pt x="99" y="11"/>
                    </a:lnTo>
                    <a:lnTo>
                      <a:pt x="86" y="13"/>
                    </a:lnTo>
                    <a:lnTo>
                      <a:pt x="73" y="13"/>
                    </a:lnTo>
                    <a:lnTo>
                      <a:pt x="59" y="13"/>
                    </a:lnTo>
                    <a:lnTo>
                      <a:pt x="44" y="13"/>
                    </a:lnTo>
                    <a:lnTo>
                      <a:pt x="31" y="13"/>
                    </a:lnTo>
                    <a:lnTo>
                      <a:pt x="15" y="13"/>
                    </a:lnTo>
                    <a:lnTo>
                      <a:pt x="2" y="16"/>
                    </a:lnTo>
                    <a:lnTo>
                      <a:pt x="0" y="11"/>
                    </a:lnTo>
                    <a:lnTo>
                      <a:pt x="2" y="7"/>
                    </a:lnTo>
                    <a:lnTo>
                      <a:pt x="2" y="4"/>
                    </a:lnTo>
                    <a:lnTo>
                      <a:pt x="6" y="4"/>
                    </a:lnTo>
                    <a:lnTo>
                      <a:pt x="11" y="2"/>
                    </a:lnTo>
                    <a:lnTo>
                      <a:pt x="17" y="2"/>
                    </a:lnTo>
                    <a:lnTo>
                      <a:pt x="22" y="2"/>
                    </a:lnTo>
                    <a:lnTo>
                      <a:pt x="26" y="2"/>
                    </a:lnTo>
                    <a:lnTo>
                      <a:pt x="31" y="2"/>
                    </a:lnTo>
                    <a:lnTo>
                      <a:pt x="33" y="2"/>
                    </a:lnTo>
                    <a:close/>
                  </a:path>
                </a:pathLst>
              </a:custGeom>
              <a:solidFill>
                <a:srgbClr val="FFFF85"/>
              </a:solidFill>
              <a:ln w="9525">
                <a:noFill/>
                <a:round/>
                <a:headEnd/>
                <a:tailEnd/>
              </a:ln>
            </p:spPr>
            <p:txBody>
              <a:bodyPr/>
              <a:lstStyle/>
              <a:p>
                <a:endParaRPr lang="en-US"/>
              </a:p>
            </p:txBody>
          </p:sp>
          <p:sp>
            <p:nvSpPr>
              <p:cNvPr id="157738" name="Freeform 40"/>
              <p:cNvSpPr>
                <a:spLocks/>
              </p:cNvSpPr>
              <p:nvPr/>
            </p:nvSpPr>
            <p:spPr bwMode="auto">
              <a:xfrm>
                <a:off x="2667" y="1746"/>
                <a:ext cx="494" cy="15"/>
              </a:xfrm>
              <a:custGeom>
                <a:avLst/>
                <a:gdLst>
                  <a:gd name="T0" fmla="*/ 310 w 494"/>
                  <a:gd name="T1" fmla="*/ 0 h 15"/>
                  <a:gd name="T2" fmla="*/ 326 w 494"/>
                  <a:gd name="T3" fmla="*/ 0 h 15"/>
                  <a:gd name="T4" fmla="*/ 346 w 494"/>
                  <a:gd name="T5" fmla="*/ 0 h 15"/>
                  <a:gd name="T6" fmla="*/ 366 w 494"/>
                  <a:gd name="T7" fmla="*/ 0 h 15"/>
                  <a:gd name="T8" fmla="*/ 388 w 494"/>
                  <a:gd name="T9" fmla="*/ 0 h 15"/>
                  <a:gd name="T10" fmla="*/ 408 w 494"/>
                  <a:gd name="T11" fmla="*/ 0 h 15"/>
                  <a:gd name="T12" fmla="*/ 428 w 494"/>
                  <a:gd name="T13" fmla="*/ 0 h 15"/>
                  <a:gd name="T14" fmla="*/ 445 w 494"/>
                  <a:gd name="T15" fmla="*/ 0 h 15"/>
                  <a:gd name="T16" fmla="*/ 463 w 494"/>
                  <a:gd name="T17" fmla="*/ 0 h 15"/>
                  <a:gd name="T18" fmla="*/ 472 w 494"/>
                  <a:gd name="T19" fmla="*/ 0 h 15"/>
                  <a:gd name="T20" fmla="*/ 481 w 494"/>
                  <a:gd name="T21" fmla="*/ 0 h 15"/>
                  <a:gd name="T22" fmla="*/ 487 w 494"/>
                  <a:gd name="T23" fmla="*/ 0 h 15"/>
                  <a:gd name="T24" fmla="*/ 492 w 494"/>
                  <a:gd name="T25" fmla="*/ 2 h 15"/>
                  <a:gd name="T26" fmla="*/ 494 w 494"/>
                  <a:gd name="T27" fmla="*/ 2 h 15"/>
                  <a:gd name="T28" fmla="*/ 494 w 494"/>
                  <a:gd name="T29" fmla="*/ 4 h 15"/>
                  <a:gd name="T30" fmla="*/ 494 w 494"/>
                  <a:gd name="T31" fmla="*/ 7 h 15"/>
                  <a:gd name="T32" fmla="*/ 490 w 494"/>
                  <a:gd name="T33" fmla="*/ 9 h 15"/>
                  <a:gd name="T34" fmla="*/ 450 w 494"/>
                  <a:gd name="T35" fmla="*/ 11 h 15"/>
                  <a:gd name="T36" fmla="*/ 410 w 494"/>
                  <a:gd name="T37" fmla="*/ 13 h 15"/>
                  <a:gd name="T38" fmla="*/ 368 w 494"/>
                  <a:gd name="T39" fmla="*/ 13 h 15"/>
                  <a:gd name="T40" fmla="*/ 326 w 494"/>
                  <a:gd name="T41" fmla="*/ 13 h 15"/>
                  <a:gd name="T42" fmla="*/ 281 w 494"/>
                  <a:gd name="T43" fmla="*/ 13 h 15"/>
                  <a:gd name="T44" fmla="*/ 239 w 494"/>
                  <a:gd name="T45" fmla="*/ 13 h 15"/>
                  <a:gd name="T46" fmla="*/ 197 w 494"/>
                  <a:gd name="T47" fmla="*/ 13 h 15"/>
                  <a:gd name="T48" fmla="*/ 155 w 494"/>
                  <a:gd name="T49" fmla="*/ 15 h 15"/>
                  <a:gd name="T50" fmla="*/ 139 w 494"/>
                  <a:gd name="T51" fmla="*/ 15 h 15"/>
                  <a:gd name="T52" fmla="*/ 122 w 494"/>
                  <a:gd name="T53" fmla="*/ 15 h 15"/>
                  <a:gd name="T54" fmla="*/ 104 w 494"/>
                  <a:gd name="T55" fmla="*/ 15 h 15"/>
                  <a:gd name="T56" fmla="*/ 86 w 494"/>
                  <a:gd name="T57" fmla="*/ 15 h 15"/>
                  <a:gd name="T58" fmla="*/ 69 w 494"/>
                  <a:gd name="T59" fmla="*/ 15 h 15"/>
                  <a:gd name="T60" fmla="*/ 51 w 494"/>
                  <a:gd name="T61" fmla="*/ 15 h 15"/>
                  <a:gd name="T62" fmla="*/ 33 w 494"/>
                  <a:gd name="T63" fmla="*/ 15 h 15"/>
                  <a:gd name="T64" fmla="*/ 20 w 494"/>
                  <a:gd name="T65" fmla="*/ 15 h 15"/>
                  <a:gd name="T66" fmla="*/ 11 w 494"/>
                  <a:gd name="T67" fmla="*/ 13 h 15"/>
                  <a:gd name="T68" fmla="*/ 6 w 494"/>
                  <a:gd name="T69" fmla="*/ 13 h 15"/>
                  <a:gd name="T70" fmla="*/ 2 w 494"/>
                  <a:gd name="T71" fmla="*/ 11 h 15"/>
                  <a:gd name="T72" fmla="*/ 2 w 494"/>
                  <a:gd name="T73" fmla="*/ 9 h 15"/>
                  <a:gd name="T74" fmla="*/ 0 w 494"/>
                  <a:gd name="T75" fmla="*/ 7 h 15"/>
                  <a:gd name="T76" fmla="*/ 2 w 494"/>
                  <a:gd name="T77" fmla="*/ 4 h 15"/>
                  <a:gd name="T78" fmla="*/ 4 w 494"/>
                  <a:gd name="T79" fmla="*/ 2 h 15"/>
                  <a:gd name="T80" fmla="*/ 11 w 494"/>
                  <a:gd name="T81" fmla="*/ 2 h 15"/>
                  <a:gd name="T82" fmla="*/ 31 w 494"/>
                  <a:gd name="T83" fmla="*/ 2 h 15"/>
                  <a:gd name="T84" fmla="*/ 55 w 494"/>
                  <a:gd name="T85" fmla="*/ 2 h 15"/>
                  <a:gd name="T86" fmla="*/ 80 w 494"/>
                  <a:gd name="T87" fmla="*/ 2 h 15"/>
                  <a:gd name="T88" fmla="*/ 108 w 494"/>
                  <a:gd name="T89" fmla="*/ 2 h 15"/>
                  <a:gd name="T90" fmla="*/ 133 w 494"/>
                  <a:gd name="T91" fmla="*/ 2 h 15"/>
                  <a:gd name="T92" fmla="*/ 157 w 494"/>
                  <a:gd name="T93" fmla="*/ 2 h 15"/>
                  <a:gd name="T94" fmla="*/ 179 w 494"/>
                  <a:gd name="T95" fmla="*/ 2 h 15"/>
                  <a:gd name="T96" fmla="*/ 197 w 494"/>
                  <a:gd name="T97" fmla="*/ 2 h 15"/>
                  <a:gd name="T98" fmla="*/ 213 w 494"/>
                  <a:gd name="T99" fmla="*/ 2 h 15"/>
                  <a:gd name="T100" fmla="*/ 228 w 494"/>
                  <a:gd name="T101" fmla="*/ 2 h 15"/>
                  <a:gd name="T102" fmla="*/ 241 w 494"/>
                  <a:gd name="T103" fmla="*/ 2 h 15"/>
                  <a:gd name="T104" fmla="*/ 257 w 494"/>
                  <a:gd name="T105" fmla="*/ 2 h 15"/>
                  <a:gd name="T106" fmla="*/ 270 w 494"/>
                  <a:gd name="T107" fmla="*/ 0 h 15"/>
                  <a:gd name="T108" fmla="*/ 284 w 494"/>
                  <a:gd name="T109" fmla="*/ 0 h 15"/>
                  <a:gd name="T110" fmla="*/ 297 w 494"/>
                  <a:gd name="T111" fmla="*/ 0 h 15"/>
                  <a:gd name="T112" fmla="*/ 310 w 494"/>
                  <a:gd name="T113" fmla="*/ 0 h 15"/>
                  <a:gd name="T114" fmla="*/ 310 w 494"/>
                  <a:gd name="T115" fmla="*/ 0 h 1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94"/>
                  <a:gd name="T175" fmla="*/ 0 h 15"/>
                  <a:gd name="T176" fmla="*/ 494 w 494"/>
                  <a:gd name="T177" fmla="*/ 15 h 15"/>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94" h="15">
                    <a:moveTo>
                      <a:pt x="310" y="0"/>
                    </a:moveTo>
                    <a:lnTo>
                      <a:pt x="326" y="0"/>
                    </a:lnTo>
                    <a:lnTo>
                      <a:pt x="346" y="0"/>
                    </a:lnTo>
                    <a:lnTo>
                      <a:pt x="366" y="0"/>
                    </a:lnTo>
                    <a:lnTo>
                      <a:pt x="388" y="0"/>
                    </a:lnTo>
                    <a:lnTo>
                      <a:pt x="408" y="0"/>
                    </a:lnTo>
                    <a:lnTo>
                      <a:pt x="428" y="0"/>
                    </a:lnTo>
                    <a:lnTo>
                      <a:pt x="445" y="0"/>
                    </a:lnTo>
                    <a:lnTo>
                      <a:pt x="463" y="0"/>
                    </a:lnTo>
                    <a:lnTo>
                      <a:pt x="472" y="0"/>
                    </a:lnTo>
                    <a:lnTo>
                      <a:pt x="481" y="0"/>
                    </a:lnTo>
                    <a:lnTo>
                      <a:pt x="487" y="0"/>
                    </a:lnTo>
                    <a:lnTo>
                      <a:pt x="492" y="2"/>
                    </a:lnTo>
                    <a:lnTo>
                      <a:pt x="494" y="2"/>
                    </a:lnTo>
                    <a:lnTo>
                      <a:pt x="494" y="4"/>
                    </a:lnTo>
                    <a:lnTo>
                      <a:pt x="494" y="7"/>
                    </a:lnTo>
                    <a:lnTo>
                      <a:pt x="490" y="9"/>
                    </a:lnTo>
                    <a:lnTo>
                      <a:pt x="450" y="11"/>
                    </a:lnTo>
                    <a:lnTo>
                      <a:pt x="410" y="13"/>
                    </a:lnTo>
                    <a:lnTo>
                      <a:pt x="368" y="13"/>
                    </a:lnTo>
                    <a:lnTo>
                      <a:pt x="326" y="13"/>
                    </a:lnTo>
                    <a:lnTo>
                      <a:pt x="281" y="13"/>
                    </a:lnTo>
                    <a:lnTo>
                      <a:pt x="239" y="13"/>
                    </a:lnTo>
                    <a:lnTo>
                      <a:pt x="197" y="13"/>
                    </a:lnTo>
                    <a:lnTo>
                      <a:pt x="155" y="15"/>
                    </a:lnTo>
                    <a:lnTo>
                      <a:pt x="139" y="15"/>
                    </a:lnTo>
                    <a:lnTo>
                      <a:pt x="122" y="15"/>
                    </a:lnTo>
                    <a:lnTo>
                      <a:pt x="104" y="15"/>
                    </a:lnTo>
                    <a:lnTo>
                      <a:pt x="86" y="15"/>
                    </a:lnTo>
                    <a:lnTo>
                      <a:pt x="69" y="15"/>
                    </a:lnTo>
                    <a:lnTo>
                      <a:pt x="51" y="15"/>
                    </a:lnTo>
                    <a:lnTo>
                      <a:pt x="33" y="15"/>
                    </a:lnTo>
                    <a:lnTo>
                      <a:pt x="20" y="15"/>
                    </a:lnTo>
                    <a:lnTo>
                      <a:pt x="11" y="13"/>
                    </a:lnTo>
                    <a:lnTo>
                      <a:pt x="6" y="13"/>
                    </a:lnTo>
                    <a:lnTo>
                      <a:pt x="2" y="11"/>
                    </a:lnTo>
                    <a:lnTo>
                      <a:pt x="2" y="9"/>
                    </a:lnTo>
                    <a:lnTo>
                      <a:pt x="0" y="7"/>
                    </a:lnTo>
                    <a:lnTo>
                      <a:pt x="2" y="4"/>
                    </a:lnTo>
                    <a:lnTo>
                      <a:pt x="4" y="2"/>
                    </a:lnTo>
                    <a:lnTo>
                      <a:pt x="11" y="2"/>
                    </a:lnTo>
                    <a:lnTo>
                      <a:pt x="31" y="2"/>
                    </a:lnTo>
                    <a:lnTo>
                      <a:pt x="55" y="2"/>
                    </a:lnTo>
                    <a:lnTo>
                      <a:pt x="80" y="2"/>
                    </a:lnTo>
                    <a:lnTo>
                      <a:pt x="108" y="2"/>
                    </a:lnTo>
                    <a:lnTo>
                      <a:pt x="133" y="2"/>
                    </a:lnTo>
                    <a:lnTo>
                      <a:pt x="157" y="2"/>
                    </a:lnTo>
                    <a:lnTo>
                      <a:pt x="179" y="2"/>
                    </a:lnTo>
                    <a:lnTo>
                      <a:pt x="197" y="2"/>
                    </a:lnTo>
                    <a:lnTo>
                      <a:pt x="213" y="2"/>
                    </a:lnTo>
                    <a:lnTo>
                      <a:pt x="228" y="2"/>
                    </a:lnTo>
                    <a:lnTo>
                      <a:pt x="241" y="2"/>
                    </a:lnTo>
                    <a:lnTo>
                      <a:pt x="257" y="2"/>
                    </a:lnTo>
                    <a:lnTo>
                      <a:pt x="270" y="0"/>
                    </a:lnTo>
                    <a:lnTo>
                      <a:pt x="284" y="0"/>
                    </a:lnTo>
                    <a:lnTo>
                      <a:pt x="297" y="0"/>
                    </a:lnTo>
                    <a:lnTo>
                      <a:pt x="310" y="0"/>
                    </a:lnTo>
                    <a:close/>
                  </a:path>
                </a:pathLst>
              </a:custGeom>
              <a:solidFill>
                <a:srgbClr val="FFFF85"/>
              </a:solidFill>
              <a:ln w="9525">
                <a:noFill/>
                <a:round/>
                <a:headEnd/>
                <a:tailEnd/>
              </a:ln>
            </p:spPr>
            <p:txBody>
              <a:bodyPr/>
              <a:lstStyle/>
              <a:p>
                <a:endParaRPr lang="en-US"/>
              </a:p>
            </p:txBody>
          </p:sp>
          <p:sp>
            <p:nvSpPr>
              <p:cNvPr id="157739" name="Freeform 41"/>
              <p:cNvSpPr>
                <a:spLocks/>
              </p:cNvSpPr>
              <p:nvPr/>
            </p:nvSpPr>
            <p:spPr bwMode="auto">
              <a:xfrm>
                <a:off x="2689" y="1338"/>
                <a:ext cx="242" cy="22"/>
              </a:xfrm>
              <a:custGeom>
                <a:avLst/>
                <a:gdLst>
                  <a:gd name="T0" fmla="*/ 188 w 242"/>
                  <a:gd name="T1" fmla="*/ 0 h 22"/>
                  <a:gd name="T2" fmla="*/ 193 w 242"/>
                  <a:gd name="T3" fmla="*/ 0 h 22"/>
                  <a:gd name="T4" fmla="*/ 197 w 242"/>
                  <a:gd name="T5" fmla="*/ 0 h 22"/>
                  <a:gd name="T6" fmla="*/ 204 w 242"/>
                  <a:gd name="T7" fmla="*/ 0 h 22"/>
                  <a:gd name="T8" fmla="*/ 213 w 242"/>
                  <a:gd name="T9" fmla="*/ 0 h 22"/>
                  <a:gd name="T10" fmla="*/ 219 w 242"/>
                  <a:gd name="T11" fmla="*/ 0 h 22"/>
                  <a:gd name="T12" fmla="*/ 226 w 242"/>
                  <a:gd name="T13" fmla="*/ 0 h 22"/>
                  <a:gd name="T14" fmla="*/ 233 w 242"/>
                  <a:gd name="T15" fmla="*/ 0 h 22"/>
                  <a:gd name="T16" fmla="*/ 239 w 242"/>
                  <a:gd name="T17" fmla="*/ 0 h 22"/>
                  <a:gd name="T18" fmla="*/ 242 w 242"/>
                  <a:gd name="T19" fmla="*/ 5 h 22"/>
                  <a:gd name="T20" fmla="*/ 239 w 242"/>
                  <a:gd name="T21" fmla="*/ 11 h 22"/>
                  <a:gd name="T22" fmla="*/ 231 w 242"/>
                  <a:gd name="T23" fmla="*/ 14 h 22"/>
                  <a:gd name="T24" fmla="*/ 219 w 242"/>
                  <a:gd name="T25" fmla="*/ 14 h 22"/>
                  <a:gd name="T26" fmla="*/ 208 w 242"/>
                  <a:gd name="T27" fmla="*/ 16 h 22"/>
                  <a:gd name="T28" fmla="*/ 197 w 242"/>
                  <a:gd name="T29" fmla="*/ 16 h 22"/>
                  <a:gd name="T30" fmla="*/ 186 w 242"/>
                  <a:gd name="T31" fmla="*/ 16 h 22"/>
                  <a:gd name="T32" fmla="*/ 173 w 242"/>
                  <a:gd name="T33" fmla="*/ 16 h 22"/>
                  <a:gd name="T34" fmla="*/ 162 w 242"/>
                  <a:gd name="T35" fmla="*/ 16 h 22"/>
                  <a:gd name="T36" fmla="*/ 151 w 242"/>
                  <a:gd name="T37" fmla="*/ 18 h 22"/>
                  <a:gd name="T38" fmla="*/ 133 w 242"/>
                  <a:gd name="T39" fmla="*/ 18 h 22"/>
                  <a:gd name="T40" fmla="*/ 117 w 242"/>
                  <a:gd name="T41" fmla="*/ 18 h 22"/>
                  <a:gd name="T42" fmla="*/ 100 w 242"/>
                  <a:gd name="T43" fmla="*/ 18 h 22"/>
                  <a:gd name="T44" fmla="*/ 80 w 242"/>
                  <a:gd name="T45" fmla="*/ 18 h 22"/>
                  <a:gd name="T46" fmla="*/ 62 w 242"/>
                  <a:gd name="T47" fmla="*/ 18 h 22"/>
                  <a:gd name="T48" fmla="*/ 42 w 242"/>
                  <a:gd name="T49" fmla="*/ 20 h 22"/>
                  <a:gd name="T50" fmla="*/ 24 w 242"/>
                  <a:gd name="T51" fmla="*/ 20 h 22"/>
                  <a:gd name="T52" fmla="*/ 9 w 242"/>
                  <a:gd name="T53" fmla="*/ 22 h 22"/>
                  <a:gd name="T54" fmla="*/ 2 w 242"/>
                  <a:gd name="T55" fmla="*/ 20 h 22"/>
                  <a:gd name="T56" fmla="*/ 0 w 242"/>
                  <a:gd name="T57" fmla="*/ 16 h 22"/>
                  <a:gd name="T58" fmla="*/ 0 w 242"/>
                  <a:gd name="T59" fmla="*/ 14 h 22"/>
                  <a:gd name="T60" fmla="*/ 4 w 242"/>
                  <a:gd name="T61" fmla="*/ 9 h 22"/>
                  <a:gd name="T62" fmla="*/ 16 w 242"/>
                  <a:gd name="T63" fmla="*/ 7 h 22"/>
                  <a:gd name="T64" fmla="*/ 27 w 242"/>
                  <a:gd name="T65" fmla="*/ 7 h 22"/>
                  <a:gd name="T66" fmla="*/ 38 w 242"/>
                  <a:gd name="T67" fmla="*/ 7 h 22"/>
                  <a:gd name="T68" fmla="*/ 49 w 242"/>
                  <a:gd name="T69" fmla="*/ 7 h 22"/>
                  <a:gd name="T70" fmla="*/ 60 w 242"/>
                  <a:gd name="T71" fmla="*/ 7 h 22"/>
                  <a:gd name="T72" fmla="*/ 71 w 242"/>
                  <a:gd name="T73" fmla="*/ 7 h 22"/>
                  <a:gd name="T74" fmla="*/ 82 w 242"/>
                  <a:gd name="T75" fmla="*/ 7 h 22"/>
                  <a:gd name="T76" fmla="*/ 93 w 242"/>
                  <a:gd name="T77" fmla="*/ 7 h 22"/>
                  <a:gd name="T78" fmla="*/ 104 w 242"/>
                  <a:gd name="T79" fmla="*/ 5 h 22"/>
                  <a:gd name="T80" fmla="*/ 115 w 242"/>
                  <a:gd name="T81" fmla="*/ 5 h 22"/>
                  <a:gd name="T82" fmla="*/ 126 w 242"/>
                  <a:gd name="T83" fmla="*/ 3 h 22"/>
                  <a:gd name="T84" fmla="*/ 140 w 242"/>
                  <a:gd name="T85" fmla="*/ 3 h 22"/>
                  <a:gd name="T86" fmla="*/ 151 w 242"/>
                  <a:gd name="T87" fmla="*/ 3 h 22"/>
                  <a:gd name="T88" fmla="*/ 164 w 242"/>
                  <a:gd name="T89" fmla="*/ 0 h 22"/>
                  <a:gd name="T90" fmla="*/ 175 w 242"/>
                  <a:gd name="T91" fmla="*/ 0 h 22"/>
                  <a:gd name="T92" fmla="*/ 188 w 242"/>
                  <a:gd name="T93" fmla="*/ 0 h 22"/>
                  <a:gd name="T94" fmla="*/ 188 w 242"/>
                  <a:gd name="T95" fmla="*/ 0 h 2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2"/>
                  <a:gd name="T145" fmla="*/ 0 h 22"/>
                  <a:gd name="T146" fmla="*/ 242 w 242"/>
                  <a:gd name="T147" fmla="*/ 22 h 2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2" h="22">
                    <a:moveTo>
                      <a:pt x="188" y="0"/>
                    </a:moveTo>
                    <a:lnTo>
                      <a:pt x="193" y="0"/>
                    </a:lnTo>
                    <a:lnTo>
                      <a:pt x="197" y="0"/>
                    </a:lnTo>
                    <a:lnTo>
                      <a:pt x="204" y="0"/>
                    </a:lnTo>
                    <a:lnTo>
                      <a:pt x="213" y="0"/>
                    </a:lnTo>
                    <a:lnTo>
                      <a:pt x="219" y="0"/>
                    </a:lnTo>
                    <a:lnTo>
                      <a:pt x="226" y="0"/>
                    </a:lnTo>
                    <a:lnTo>
                      <a:pt x="233" y="0"/>
                    </a:lnTo>
                    <a:lnTo>
                      <a:pt x="239" y="0"/>
                    </a:lnTo>
                    <a:lnTo>
                      <a:pt x="242" y="5"/>
                    </a:lnTo>
                    <a:lnTo>
                      <a:pt x="239" y="11"/>
                    </a:lnTo>
                    <a:lnTo>
                      <a:pt x="231" y="14"/>
                    </a:lnTo>
                    <a:lnTo>
                      <a:pt x="219" y="14"/>
                    </a:lnTo>
                    <a:lnTo>
                      <a:pt x="208" y="16"/>
                    </a:lnTo>
                    <a:lnTo>
                      <a:pt x="197" y="16"/>
                    </a:lnTo>
                    <a:lnTo>
                      <a:pt x="186" y="16"/>
                    </a:lnTo>
                    <a:lnTo>
                      <a:pt x="173" y="16"/>
                    </a:lnTo>
                    <a:lnTo>
                      <a:pt x="162" y="16"/>
                    </a:lnTo>
                    <a:lnTo>
                      <a:pt x="151" y="18"/>
                    </a:lnTo>
                    <a:lnTo>
                      <a:pt x="133" y="18"/>
                    </a:lnTo>
                    <a:lnTo>
                      <a:pt x="117" y="18"/>
                    </a:lnTo>
                    <a:lnTo>
                      <a:pt x="100" y="18"/>
                    </a:lnTo>
                    <a:lnTo>
                      <a:pt x="80" y="18"/>
                    </a:lnTo>
                    <a:lnTo>
                      <a:pt x="62" y="18"/>
                    </a:lnTo>
                    <a:lnTo>
                      <a:pt x="42" y="20"/>
                    </a:lnTo>
                    <a:lnTo>
                      <a:pt x="24" y="20"/>
                    </a:lnTo>
                    <a:lnTo>
                      <a:pt x="9" y="22"/>
                    </a:lnTo>
                    <a:lnTo>
                      <a:pt x="2" y="20"/>
                    </a:lnTo>
                    <a:lnTo>
                      <a:pt x="0" y="16"/>
                    </a:lnTo>
                    <a:lnTo>
                      <a:pt x="0" y="14"/>
                    </a:lnTo>
                    <a:lnTo>
                      <a:pt x="4" y="9"/>
                    </a:lnTo>
                    <a:lnTo>
                      <a:pt x="16" y="7"/>
                    </a:lnTo>
                    <a:lnTo>
                      <a:pt x="27" y="7"/>
                    </a:lnTo>
                    <a:lnTo>
                      <a:pt x="38" y="7"/>
                    </a:lnTo>
                    <a:lnTo>
                      <a:pt x="49" y="7"/>
                    </a:lnTo>
                    <a:lnTo>
                      <a:pt x="60" y="7"/>
                    </a:lnTo>
                    <a:lnTo>
                      <a:pt x="71" y="7"/>
                    </a:lnTo>
                    <a:lnTo>
                      <a:pt x="82" y="7"/>
                    </a:lnTo>
                    <a:lnTo>
                      <a:pt x="93" y="7"/>
                    </a:lnTo>
                    <a:lnTo>
                      <a:pt x="104" y="5"/>
                    </a:lnTo>
                    <a:lnTo>
                      <a:pt x="115" y="5"/>
                    </a:lnTo>
                    <a:lnTo>
                      <a:pt x="126" y="3"/>
                    </a:lnTo>
                    <a:lnTo>
                      <a:pt x="140" y="3"/>
                    </a:lnTo>
                    <a:lnTo>
                      <a:pt x="151" y="3"/>
                    </a:lnTo>
                    <a:lnTo>
                      <a:pt x="164" y="0"/>
                    </a:lnTo>
                    <a:lnTo>
                      <a:pt x="175" y="0"/>
                    </a:lnTo>
                    <a:lnTo>
                      <a:pt x="188" y="0"/>
                    </a:lnTo>
                    <a:close/>
                  </a:path>
                </a:pathLst>
              </a:custGeom>
              <a:solidFill>
                <a:srgbClr val="FFFF85"/>
              </a:solidFill>
              <a:ln w="9525">
                <a:noFill/>
                <a:round/>
                <a:headEnd/>
                <a:tailEnd/>
              </a:ln>
            </p:spPr>
            <p:txBody>
              <a:bodyPr/>
              <a:lstStyle/>
              <a:p>
                <a:endParaRPr lang="en-US"/>
              </a:p>
            </p:txBody>
          </p:sp>
          <p:sp>
            <p:nvSpPr>
              <p:cNvPr id="157740" name="Freeform 42"/>
              <p:cNvSpPr>
                <a:spLocks/>
              </p:cNvSpPr>
              <p:nvPr/>
            </p:nvSpPr>
            <p:spPr bwMode="auto">
              <a:xfrm>
                <a:off x="2979" y="1334"/>
                <a:ext cx="169" cy="20"/>
              </a:xfrm>
              <a:custGeom>
                <a:avLst/>
                <a:gdLst>
                  <a:gd name="T0" fmla="*/ 131 w 169"/>
                  <a:gd name="T1" fmla="*/ 2 h 20"/>
                  <a:gd name="T2" fmla="*/ 133 w 169"/>
                  <a:gd name="T3" fmla="*/ 0 h 20"/>
                  <a:gd name="T4" fmla="*/ 138 w 169"/>
                  <a:gd name="T5" fmla="*/ 0 h 20"/>
                  <a:gd name="T6" fmla="*/ 142 w 169"/>
                  <a:gd name="T7" fmla="*/ 0 h 20"/>
                  <a:gd name="T8" fmla="*/ 149 w 169"/>
                  <a:gd name="T9" fmla="*/ 0 h 20"/>
                  <a:gd name="T10" fmla="*/ 153 w 169"/>
                  <a:gd name="T11" fmla="*/ 0 h 20"/>
                  <a:gd name="T12" fmla="*/ 158 w 169"/>
                  <a:gd name="T13" fmla="*/ 0 h 20"/>
                  <a:gd name="T14" fmla="*/ 162 w 169"/>
                  <a:gd name="T15" fmla="*/ 0 h 20"/>
                  <a:gd name="T16" fmla="*/ 167 w 169"/>
                  <a:gd name="T17" fmla="*/ 2 h 20"/>
                  <a:gd name="T18" fmla="*/ 169 w 169"/>
                  <a:gd name="T19" fmla="*/ 2 h 20"/>
                  <a:gd name="T20" fmla="*/ 167 w 169"/>
                  <a:gd name="T21" fmla="*/ 9 h 20"/>
                  <a:gd name="T22" fmla="*/ 160 w 169"/>
                  <a:gd name="T23" fmla="*/ 11 h 20"/>
                  <a:gd name="T24" fmla="*/ 153 w 169"/>
                  <a:gd name="T25" fmla="*/ 13 h 20"/>
                  <a:gd name="T26" fmla="*/ 144 w 169"/>
                  <a:gd name="T27" fmla="*/ 13 h 20"/>
                  <a:gd name="T28" fmla="*/ 138 w 169"/>
                  <a:gd name="T29" fmla="*/ 13 h 20"/>
                  <a:gd name="T30" fmla="*/ 129 w 169"/>
                  <a:gd name="T31" fmla="*/ 13 h 20"/>
                  <a:gd name="T32" fmla="*/ 120 w 169"/>
                  <a:gd name="T33" fmla="*/ 13 h 20"/>
                  <a:gd name="T34" fmla="*/ 113 w 169"/>
                  <a:gd name="T35" fmla="*/ 13 h 20"/>
                  <a:gd name="T36" fmla="*/ 107 w 169"/>
                  <a:gd name="T37" fmla="*/ 15 h 20"/>
                  <a:gd name="T38" fmla="*/ 93 w 169"/>
                  <a:gd name="T39" fmla="*/ 15 h 20"/>
                  <a:gd name="T40" fmla="*/ 82 w 169"/>
                  <a:gd name="T41" fmla="*/ 15 h 20"/>
                  <a:gd name="T42" fmla="*/ 69 w 169"/>
                  <a:gd name="T43" fmla="*/ 15 h 20"/>
                  <a:gd name="T44" fmla="*/ 58 w 169"/>
                  <a:gd name="T45" fmla="*/ 18 h 20"/>
                  <a:gd name="T46" fmla="*/ 45 w 169"/>
                  <a:gd name="T47" fmla="*/ 18 h 20"/>
                  <a:gd name="T48" fmla="*/ 31 w 169"/>
                  <a:gd name="T49" fmla="*/ 18 h 20"/>
                  <a:gd name="T50" fmla="*/ 18 w 169"/>
                  <a:gd name="T51" fmla="*/ 18 h 20"/>
                  <a:gd name="T52" fmla="*/ 7 w 169"/>
                  <a:gd name="T53" fmla="*/ 20 h 20"/>
                  <a:gd name="T54" fmla="*/ 0 w 169"/>
                  <a:gd name="T55" fmla="*/ 15 h 20"/>
                  <a:gd name="T56" fmla="*/ 5 w 169"/>
                  <a:gd name="T57" fmla="*/ 7 h 20"/>
                  <a:gd name="T58" fmla="*/ 11 w 169"/>
                  <a:gd name="T59" fmla="*/ 4 h 20"/>
                  <a:gd name="T60" fmla="*/ 18 w 169"/>
                  <a:gd name="T61" fmla="*/ 4 h 20"/>
                  <a:gd name="T62" fmla="*/ 27 w 169"/>
                  <a:gd name="T63" fmla="*/ 4 h 20"/>
                  <a:gd name="T64" fmla="*/ 34 w 169"/>
                  <a:gd name="T65" fmla="*/ 4 h 20"/>
                  <a:gd name="T66" fmla="*/ 42 w 169"/>
                  <a:gd name="T67" fmla="*/ 4 h 20"/>
                  <a:gd name="T68" fmla="*/ 51 w 169"/>
                  <a:gd name="T69" fmla="*/ 4 h 20"/>
                  <a:gd name="T70" fmla="*/ 58 w 169"/>
                  <a:gd name="T71" fmla="*/ 4 h 20"/>
                  <a:gd name="T72" fmla="*/ 67 w 169"/>
                  <a:gd name="T73" fmla="*/ 4 h 20"/>
                  <a:gd name="T74" fmla="*/ 74 w 169"/>
                  <a:gd name="T75" fmla="*/ 2 h 20"/>
                  <a:gd name="T76" fmla="*/ 82 w 169"/>
                  <a:gd name="T77" fmla="*/ 2 h 20"/>
                  <a:gd name="T78" fmla="*/ 89 w 169"/>
                  <a:gd name="T79" fmla="*/ 2 h 20"/>
                  <a:gd name="T80" fmla="*/ 98 w 169"/>
                  <a:gd name="T81" fmla="*/ 2 h 20"/>
                  <a:gd name="T82" fmla="*/ 107 w 169"/>
                  <a:gd name="T83" fmla="*/ 2 h 20"/>
                  <a:gd name="T84" fmla="*/ 113 w 169"/>
                  <a:gd name="T85" fmla="*/ 2 h 20"/>
                  <a:gd name="T86" fmla="*/ 122 w 169"/>
                  <a:gd name="T87" fmla="*/ 2 h 20"/>
                  <a:gd name="T88" fmla="*/ 131 w 169"/>
                  <a:gd name="T89" fmla="*/ 2 h 20"/>
                  <a:gd name="T90" fmla="*/ 131 w 169"/>
                  <a:gd name="T91" fmla="*/ 2 h 2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69"/>
                  <a:gd name="T139" fmla="*/ 0 h 20"/>
                  <a:gd name="T140" fmla="*/ 169 w 169"/>
                  <a:gd name="T141" fmla="*/ 20 h 2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69" h="20">
                    <a:moveTo>
                      <a:pt x="131" y="2"/>
                    </a:moveTo>
                    <a:lnTo>
                      <a:pt x="133" y="0"/>
                    </a:lnTo>
                    <a:lnTo>
                      <a:pt x="138" y="0"/>
                    </a:lnTo>
                    <a:lnTo>
                      <a:pt x="142" y="0"/>
                    </a:lnTo>
                    <a:lnTo>
                      <a:pt x="149" y="0"/>
                    </a:lnTo>
                    <a:lnTo>
                      <a:pt x="153" y="0"/>
                    </a:lnTo>
                    <a:lnTo>
                      <a:pt x="158" y="0"/>
                    </a:lnTo>
                    <a:lnTo>
                      <a:pt x="162" y="0"/>
                    </a:lnTo>
                    <a:lnTo>
                      <a:pt x="167" y="2"/>
                    </a:lnTo>
                    <a:lnTo>
                      <a:pt x="169" y="2"/>
                    </a:lnTo>
                    <a:lnTo>
                      <a:pt x="167" y="9"/>
                    </a:lnTo>
                    <a:lnTo>
                      <a:pt x="160" y="11"/>
                    </a:lnTo>
                    <a:lnTo>
                      <a:pt x="153" y="13"/>
                    </a:lnTo>
                    <a:lnTo>
                      <a:pt x="144" y="13"/>
                    </a:lnTo>
                    <a:lnTo>
                      <a:pt x="138" y="13"/>
                    </a:lnTo>
                    <a:lnTo>
                      <a:pt x="129" y="13"/>
                    </a:lnTo>
                    <a:lnTo>
                      <a:pt x="120" y="13"/>
                    </a:lnTo>
                    <a:lnTo>
                      <a:pt x="113" y="13"/>
                    </a:lnTo>
                    <a:lnTo>
                      <a:pt x="107" y="15"/>
                    </a:lnTo>
                    <a:lnTo>
                      <a:pt x="93" y="15"/>
                    </a:lnTo>
                    <a:lnTo>
                      <a:pt x="82" y="15"/>
                    </a:lnTo>
                    <a:lnTo>
                      <a:pt x="69" y="15"/>
                    </a:lnTo>
                    <a:lnTo>
                      <a:pt x="58" y="18"/>
                    </a:lnTo>
                    <a:lnTo>
                      <a:pt x="45" y="18"/>
                    </a:lnTo>
                    <a:lnTo>
                      <a:pt x="31" y="18"/>
                    </a:lnTo>
                    <a:lnTo>
                      <a:pt x="18" y="18"/>
                    </a:lnTo>
                    <a:lnTo>
                      <a:pt x="7" y="20"/>
                    </a:lnTo>
                    <a:lnTo>
                      <a:pt x="0" y="15"/>
                    </a:lnTo>
                    <a:lnTo>
                      <a:pt x="5" y="7"/>
                    </a:lnTo>
                    <a:lnTo>
                      <a:pt x="11" y="4"/>
                    </a:lnTo>
                    <a:lnTo>
                      <a:pt x="18" y="4"/>
                    </a:lnTo>
                    <a:lnTo>
                      <a:pt x="27" y="4"/>
                    </a:lnTo>
                    <a:lnTo>
                      <a:pt x="34" y="4"/>
                    </a:lnTo>
                    <a:lnTo>
                      <a:pt x="42" y="4"/>
                    </a:lnTo>
                    <a:lnTo>
                      <a:pt x="51" y="4"/>
                    </a:lnTo>
                    <a:lnTo>
                      <a:pt x="58" y="4"/>
                    </a:lnTo>
                    <a:lnTo>
                      <a:pt x="67" y="4"/>
                    </a:lnTo>
                    <a:lnTo>
                      <a:pt x="74" y="2"/>
                    </a:lnTo>
                    <a:lnTo>
                      <a:pt x="82" y="2"/>
                    </a:lnTo>
                    <a:lnTo>
                      <a:pt x="89" y="2"/>
                    </a:lnTo>
                    <a:lnTo>
                      <a:pt x="98" y="2"/>
                    </a:lnTo>
                    <a:lnTo>
                      <a:pt x="107" y="2"/>
                    </a:lnTo>
                    <a:lnTo>
                      <a:pt x="113" y="2"/>
                    </a:lnTo>
                    <a:lnTo>
                      <a:pt x="122" y="2"/>
                    </a:lnTo>
                    <a:lnTo>
                      <a:pt x="131" y="2"/>
                    </a:lnTo>
                    <a:close/>
                  </a:path>
                </a:pathLst>
              </a:custGeom>
              <a:solidFill>
                <a:srgbClr val="FFFF85"/>
              </a:solidFill>
              <a:ln w="9525">
                <a:noFill/>
                <a:round/>
                <a:headEnd/>
                <a:tailEnd/>
              </a:ln>
            </p:spPr>
            <p:txBody>
              <a:bodyPr/>
              <a:lstStyle/>
              <a:p>
                <a:endParaRPr lang="en-US"/>
              </a:p>
            </p:txBody>
          </p:sp>
          <p:sp>
            <p:nvSpPr>
              <p:cNvPr id="157741" name="Freeform 43"/>
              <p:cNvSpPr>
                <a:spLocks/>
              </p:cNvSpPr>
              <p:nvPr/>
            </p:nvSpPr>
            <p:spPr bwMode="auto">
              <a:xfrm>
                <a:off x="2804" y="802"/>
                <a:ext cx="209" cy="20"/>
              </a:xfrm>
              <a:custGeom>
                <a:avLst/>
                <a:gdLst>
                  <a:gd name="T0" fmla="*/ 131 w 209"/>
                  <a:gd name="T1" fmla="*/ 5 h 20"/>
                  <a:gd name="T2" fmla="*/ 138 w 209"/>
                  <a:gd name="T3" fmla="*/ 2 h 20"/>
                  <a:gd name="T4" fmla="*/ 147 w 209"/>
                  <a:gd name="T5" fmla="*/ 2 h 20"/>
                  <a:gd name="T6" fmla="*/ 153 w 209"/>
                  <a:gd name="T7" fmla="*/ 2 h 20"/>
                  <a:gd name="T8" fmla="*/ 164 w 209"/>
                  <a:gd name="T9" fmla="*/ 2 h 20"/>
                  <a:gd name="T10" fmla="*/ 171 w 209"/>
                  <a:gd name="T11" fmla="*/ 0 h 20"/>
                  <a:gd name="T12" fmla="*/ 180 w 209"/>
                  <a:gd name="T13" fmla="*/ 0 h 20"/>
                  <a:gd name="T14" fmla="*/ 189 w 209"/>
                  <a:gd name="T15" fmla="*/ 0 h 20"/>
                  <a:gd name="T16" fmla="*/ 195 w 209"/>
                  <a:gd name="T17" fmla="*/ 2 h 20"/>
                  <a:gd name="T18" fmla="*/ 202 w 209"/>
                  <a:gd name="T19" fmla="*/ 2 h 20"/>
                  <a:gd name="T20" fmla="*/ 206 w 209"/>
                  <a:gd name="T21" fmla="*/ 5 h 20"/>
                  <a:gd name="T22" fmla="*/ 209 w 209"/>
                  <a:gd name="T23" fmla="*/ 9 h 20"/>
                  <a:gd name="T24" fmla="*/ 204 w 209"/>
                  <a:gd name="T25" fmla="*/ 13 h 20"/>
                  <a:gd name="T26" fmla="*/ 189 w 209"/>
                  <a:gd name="T27" fmla="*/ 13 h 20"/>
                  <a:gd name="T28" fmla="*/ 173 w 209"/>
                  <a:gd name="T29" fmla="*/ 16 h 20"/>
                  <a:gd name="T30" fmla="*/ 153 w 209"/>
                  <a:gd name="T31" fmla="*/ 16 h 20"/>
                  <a:gd name="T32" fmla="*/ 135 w 209"/>
                  <a:gd name="T33" fmla="*/ 18 h 20"/>
                  <a:gd name="T34" fmla="*/ 118 w 209"/>
                  <a:gd name="T35" fmla="*/ 18 h 20"/>
                  <a:gd name="T36" fmla="*/ 100 w 209"/>
                  <a:gd name="T37" fmla="*/ 18 h 20"/>
                  <a:gd name="T38" fmla="*/ 82 w 209"/>
                  <a:gd name="T39" fmla="*/ 18 h 20"/>
                  <a:gd name="T40" fmla="*/ 65 w 209"/>
                  <a:gd name="T41" fmla="*/ 20 h 20"/>
                  <a:gd name="T42" fmla="*/ 58 w 209"/>
                  <a:gd name="T43" fmla="*/ 20 h 20"/>
                  <a:gd name="T44" fmla="*/ 51 w 209"/>
                  <a:gd name="T45" fmla="*/ 20 h 20"/>
                  <a:gd name="T46" fmla="*/ 42 w 209"/>
                  <a:gd name="T47" fmla="*/ 20 h 20"/>
                  <a:gd name="T48" fmla="*/ 36 w 209"/>
                  <a:gd name="T49" fmla="*/ 20 h 20"/>
                  <a:gd name="T50" fmla="*/ 29 w 209"/>
                  <a:gd name="T51" fmla="*/ 18 h 20"/>
                  <a:gd name="T52" fmla="*/ 20 w 209"/>
                  <a:gd name="T53" fmla="*/ 18 h 20"/>
                  <a:gd name="T54" fmla="*/ 11 w 209"/>
                  <a:gd name="T55" fmla="*/ 18 h 20"/>
                  <a:gd name="T56" fmla="*/ 7 w 209"/>
                  <a:gd name="T57" fmla="*/ 20 h 20"/>
                  <a:gd name="T58" fmla="*/ 0 w 209"/>
                  <a:gd name="T59" fmla="*/ 16 h 20"/>
                  <a:gd name="T60" fmla="*/ 0 w 209"/>
                  <a:gd name="T61" fmla="*/ 11 h 20"/>
                  <a:gd name="T62" fmla="*/ 0 w 209"/>
                  <a:gd name="T63" fmla="*/ 9 h 20"/>
                  <a:gd name="T64" fmla="*/ 5 w 209"/>
                  <a:gd name="T65" fmla="*/ 7 h 20"/>
                  <a:gd name="T66" fmla="*/ 11 w 209"/>
                  <a:gd name="T67" fmla="*/ 5 h 20"/>
                  <a:gd name="T68" fmla="*/ 22 w 209"/>
                  <a:gd name="T69" fmla="*/ 5 h 20"/>
                  <a:gd name="T70" fmla="*/ 34 w 209"/>
                  <a:gd name="T71" fmla="*/ 5 h 20"/>
                  <a:gd name="T72" fmla="*/ 45 w 209"/>
                  <a:gd name="T73" fmla="*/ 5 h 20"/>
                  <a:gd name="T74" fmla="*/ 53 w 209"/>
                  <a:gd name="T75" fmla="*/ 5 h 20"/>
                  <a:gd name="T76" fmla="*/ 65 w 209"/>
                  <a:gd name="T77" fmla="*/ 5 h 20"/>
                  <a:gd name="T78" fmla="*/ 73 w 209"/>
                  <a:gd name="T79" fmla="*/ 5 h 20"/>
                  <a:gd name="T80" fmla="*/ 82 w 209"/>
                  <a:gd name="T81" fmla="*/ 5 h 20"/>
                  <a:gd name="T82" fmla="*/ 89 w 209"/>
                  <a:gd name="T83" fmla="*/ 5 h 20"/>
                  <a:gd name="T84" fmla="*/ 96 w 209"/>
                  <a:gd name="T85" fmla="*/ 5 h 20"/>
                  <a:gd name="T86" fmla="*/ 102 w 209"/>
                  <a:gd name="T87" fmla="*/ 5 h 20"/>
                  <a:gd name="T88" fmla="*/ 107 w 209"/>
                  <a:gd name="T89" fmla="*/ 5 h 20"/>
                  <a:gd name="T90" fmla="*/ 113 w 209"/>
                  <a:gd name="T91" fmla="*/ 5 h 20"/>
                  <a:gd name="T92" fmla="*/ 120 w 209"/>
                  <a:gd name="T93" fmla="*/ 5 h 20"/>
                  <a:gd name="T94" fmla="*/ 124 w 209"/>
                  <a:gd name="T95" fmla="*/ 5 h 20"/>
                  <a:gd name="T96" fmla="*/ 131 w 209"/>
                  <a:gd name="T97" fmla="*/ 5 h 20"/>
                  <a:gd name="T98" fmla="*/ 131 w 209"/>
                  <a:gd name="T99" fmla="*/ 5 h 2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09"/>
                  <a:gd name="T151" fmla="*/ 0 h 20"/>
                  <a:gd name="T152" fmla="*/ 209 w 209"/>
                  <a:gd name="T153" fmla="*/ 20 h 2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09" h="20">
                    <a:moveTo>
                      <a:pt x="131" y="5"/>
                    </a:moveTo>
                    <a:lnTo>
                      <a:pt x="138" y="2"/>
                    </a:lnTo>
                    <a:lnTo>
                      <a:pt x="147" y="2"/>
                    </a:lnTo>
                    <a:lnTo>
                      <a:pt x="153" y="2"/>
                    </a:lnTo>
                    <a:lnTo>
                      <a:pt x="164" y="2"/>
                    </a:lnTo>
                    <a:lnTo>
                      <a:pt x="171" y="0"/>
                    </a:lnTo>
                    <a:lnTo>
                      <a:pt x="180" y="0"/>
                    </a:lnTo>
                    <a:lnTo>
                      <a:pt x="189" y="0"/>
                    </a:lnTo>
                    <a:lnTo>
                      <a:pt x="195" y="2"/>
                    </a:lnTo>
                    <a:lnTo>
                      <a:pt x="202" y="2"/>
                    </a:lnTo>
                    <a:lnTo>
                      <a:pt x="206" y="5"/>
                    </a:lnTo>
                    <a:lnTo>
                      <a:pt x="209" y="9"/>
                    </a:lnTo>
                    <a:lnTo>
                      <a:pt x="204" y="13"/>
                    </a:lnTo>
                    <a:lnTo>
                      <a:pt x="189" y="13"/>
                    </a:lnTo>
                    <a:lnTo>
                      <a:pt x="173" y="16"/>
                    </a:lnTo>
                    <a:lnTo>
                      <a:pt x="153" y="16"/>
                    </a:lnTo>
                    <a:lnTo>
                      <a:pt x="135" y="18"/>
                    </a:lnTo>
                    <a:lnTo>
                      <a:pt x="118" y="18"/>
                    </a:lnTo>
                    <a:lnTo>
                      <a:pt x="100" y="18"/>
                    </a:lnTo>
                    <a:lnTo>
                      <a:pt x="82" y="18"/>
                    </a:lnTo>
                    <a:lnTo>
                      <a:pt x="65" y="20"/>
                    </a:lnTo>
                    <a:lnTo>
                      <a:pt x="58" y="20"/>
                    </a:lnTo>
                    <a:lnTo>
                      <a:pt x="51" y="20"/>
                    </a:lnTo>
                    <a:lnTo>
                      <a:pt x="42" y="20"/>
                    </a:lnTo>
                    <a:lnTo>
                      <a:pt x="36" y="20"/>
                    </a:lnTo>
                    <a:lnTo>
                      <a:pt x="29" y="18"/>
                    </a:lnTo>
                    <a:lnTo>
                      <a:pt x="20" y="18"/>
                    </a:lnTo>
                    <a:lnTo>
                      <a:pt x="11" y="18"/>
                    </a:lnTo>
                    <a:lnTo>
                      <a:pt x="7" y="20"/>
                    </a:lnTo>
                    <a:lnTo>
                      <a:pt x="0" y="16"/>
                    </a:lnTo>
                    <a:lnTo>
                      <a:pt x="0" y="11"/>
                    </a:lnTo>
                    <a:lnTo>
                      <a:pt x="0" y="9"/>
                    </a:lnTo>
                    <a:lnTo>
                      <a:pt x="5" y="7"/>
                    </a:lnTo>
                    <a:lnTo>
                      <a:pt x="11" y="5"/>
                    </a:lnTo>
                    <a:lnTo>
                      <a:pt x="22" y="5"/>
                    </a:lnTo>
                    <a:lnTo>
                      <a:pt x="34" y="5"/>
                    </a:lnTo>
                    <a:lnTo>
                      <a:pt x="45" y="5"/>
                    </a:lnTo>
                    <a:lnTo>
                      <a:pt x="53" y="5"/>
                    </a:lnTo>
                    <a:lnTo>
                      <a:pt x="65" y="5"/>
                    </a:lnTo>
                    <a:lnTo>
                      <a:pt x="73" y="5"/>
                    </a:lnTo>
                    <a:lnTo>
                      <a:pt x="82" y="5"/>
                    </a:lnTo>
                    <a:lnTo>
                      <a:pt x="89" y="5"/>
                    </a:lnTo>
                    <a:lnTo>
                      <a:pt x="96" y="5"/>
                    </a:lnTo>
                    <a:lnTo>
                      <a:pt x="102" y="5"/>
                    </a:lnTo>
                    <a:lnTo>
                      <a:pt x="107" y="5"/>
                    </a:lnTo>
                    <a:lnTo>
                      <a:pt x="113" y="5"/>
                    </a:lnTo>
                    <a:lnTo>
                      <a:pt x="120" y="5"/>
                    </a:lnTo>
                    <a:lnTo>
                      <a:pt x="124" y="5"/>
                    </a:lnTo>
                    <a:lnTo>
                      <a:pt x="131" y="5"/>
                    </a:lnTo>
                    <a:close/>
                  </a:path>
                </a:pathLst>
              </a:custGeom>
              <a:solidFill>
                <a:srgbClr val="FFFF85"/>
              </a:solidFill>
              <a:ln w="9525">
                <a:noFill/>
                <a:round/>
                <a:headEnd/>
                <a:tailEnd/>
              </a:ln>
            </p:spPr>
            <p:txBody>
              <a:bodyPr/>
              <a:lstStyle/>
              <a:p>
                <a:endParaRPr lang="en-US"/>
              </a:p>
            </p:txBody>
          </p:sp>
          <p:sp>
            <p:nvSpPr>
              <p:cNvPr id="157742" name="Freeform 44"/>
              <p:cNvSpPr>
                <a:spLocks/>
              </p:cNvSpPr>
              <p:nvPr/>
            </p:nvSpPr>
            <p:spPr bwMode="auto">
              <a:xfrm>
                <a:off x="2680" y="1376"/>
                <a:ext cx="483" cy="18"/>
              </a:xfrm>
              <a:custGeom>
                <a:avLst/>
                <a:gdLst>
                  <a:gd name="T0" fmla="*/ 304 w 483"/>
                  <a:gd name="T1" fmla="*/ 2 h 18"/>
                  <a:gd name="T2" fmla="*/ 319 w 483"/>
                  <a:gd name="T3" fmla="*/ 0 h 18"/>
                  <a:gd name="T4" fmla="*/ 337 w 483"/>
                  <a:gd name="T5" fmla="*/ 0 h 18"/>
                  <a:gd name="T6" fmla="*/ 359 w 483"/>
                  <a:gd name="T7" fmla="*/ 0 h 18"/>
                  <a:gd name="T8" fmla="*/ 379 w 483"/>
                  <a:gd name="T9" fmla="*/ 0 h 18"/>
                  <a:gd name="T10" fmla="*/ 399 w 483"/>
                  <a:gd name="T11" fmla="*/ 0 h 18"/>
                  <a:gd name="T12" fmla="*/ 419 w 483"/>
                  <a:gd name="T13" fmla="*/ 0 h 18"/>
                  <a:gd name="T14" fmla="*/ 437 w 483"/>
                  <a:gd name="T15" fmla="*/ 0 h 18"/>
                  <a:gd name="T16" fmla="*/ 452 w 483"/>
                  <a:gd name="T17" fmla="*/ 2 h 18"/>
                  <a:gd name="T18" fmla="*/ 461 w 483"/>
                  <a:gd name="T19" fmla="*/ 2 h 18"/>
                  <a:gd name="T20" fmla="*/ 470 w 483"/>
                  <a:gd name="T21" fmla="*/ 2 h 18"/>
                  <a:gd name="T22" fmla="*/ 477 w 483"/>
                  <a:gd name="T23" fmla="*/ 2 h 18"/>
                  <a:gd name="T24" fmla="*/ 481 w 483"/>
                  <a:gd name="T25" fmla="*/ 4 h 18"/>
                  <a:gd name="T26" fmla="*/ 483 w 483"/>
                  <a:gd name="T27" fmla="*/ 4 h 18"/>
                  <a:gd name="T28" fmla="*/ 483 w 483"/>
                  <a:gd name="T29" fmla="*/ 7 h 18"/>
                  <a:gd name="T30" fmla="*/ 481 w 483"/>
                  <a:gd name="T31" fmla="*/ 9 h 18"/>
                  <a:gd name="T32" fmla="*/ 477 w 483"/>
                  <a:gd name="T33" fmla="*/ 13 h 18"/>
                  <a:gd name="T34" fmla="*/ 439 w 483"/>
                  <a:gd name="T35" fmla="*/ 13 h 18"/>
                  <a:gd name="T36" fmla="*/ 399 w 483"/>
                  <a:gd name="T37" fmla="*/ 13 h 18"/>
                  <a:gd name="T38" fmla="*/ 359 w 483"/>
                  <a:gd name="T39" fmla="*/ 13 h 18"/>
                  <a:gd name="T40" fmla="*/ 319 w 483"/>
                  <a:gd name="T41" fmla="*/ 15 h 18"/>
                  <a:gd name="T42" fmla="*/ 277 w 483"/>
                  <a:gd name="T43" fmla="*/ 15 h 18"/>
                  <a:gd name="T44" fmla="*/ 235 w 483"/>
                  <a:gd name="T45" fmla="*/ 15 h 18"/>
                  <a:gd name="T46" fmla="*/ 195 w 483"/>
                  <a:gd name="T47" fmla="*/ 15 h 18"/>
                  <a:gd name="T48" fmla="*/ 153 w 483"/>
                  <a:gd name="T49" fmla="*/ 18 h 18"/>
                  <a:gd name="T50" fmla="*/ 138 w 483"/>
                  <a:gd name="T51" fmla="*/ 18 h 18"/>
                  <a:gd name="T52" fmla="*/ 122 w 483"/>
                  <a:gd name="T53" fmla="*/ 18 h 18"/>
                  <a:gd name="T54" fmla="*/ 104 w 483"/>
                  <a:gd name="T55" fmla="*/ 18 h 18"/>
                  <a:gd name="T56" fmla="*/ 87 w 483"/>
                  <a:gd name="T57" fmla="*/ 18 h 18"/>
                  <a:gd name="T58" fmla="*/ 69 w 483"/>
                  <a:gd name="T59" fmla="*/ 18 h 18"/>
                  <a:gd name="T60" fmla="*/ 51 w 483"/>
                  <a:gd name="T61" fmla="*/ 18 h 18"/>
                  <a:gd name="T62" fmla="*/ 33 w 483"/>
                  <a:gd name="T63" fmla="*/ 18 h 18"/>
                  <a:gd name="T64" fmla="*/ 22 w 483"/>
                  <a:gd name="T65" fmla="*/ 18 h 18"/>
                  <a:gd name="T66" fmla="*/ 13 w 483"/>
                  <a:gd name="T67" fmla="*/ 15 h 18"/>
                  <a:gd name="T68" fmla="*/ 7 w 483"/>
                  <a:gd name="T69" fmla="*/ 13 h 18"/>
                  <a:gd name="T70" fmla="*/ 5 w 483"/>
                  <a:gd name="T71" fmla="*/ 13 h 18"/>
                  <a:gd name="T72" fmla="*/ 2 w 483"/>
                  <a:gd name="T73" fmla="*/ 11 h 18"/>
                  <a:gd name="T74" fmla="*/ 0 w 483"/>
                  <a:gd name="T75" fmla="*/ 9 h 18"/>
                  <a:gd name="T76" fmla="*/ 2 w 483"/>
                  <a:gd name="T77" fmla="*/ 7 h 18"/>
                  <a:gd name="T78" fmla="*/ 5 w 483"/>
                  <a:gd name="T79" fmla="*/ 4 h 18"/>
                  <a:gd name="T80" fmla="*/ 11 w 483"/>
                  <a:gd name="T81" fmla="*/ 4 h 18"/>
                  <a:gd name="T82" fmla="*/ 31 w 483"/>
                  <a:gd name="T83" fmla="*/ 4 h 18"/>
                  <a:gd name="T84" fmla="*/ 56 w 483"/>
                  <a:gd name="T85" fmla="*/ 4 h 18"/>
                  <a:gd name="T86" fmla="*/ 80 w 483"/>
                  <a:gd name="T87" fmla="*/ 4 h 18"/>
                  <a:gd name="T88" fmla="*/ 107 w 483"/>
                  <a:gd name="T89" fmla="*/ 4 h 18"/>
                  <a:gd name="T90" fmla="*/ 131 w 483"/>
                  <a:gd name="T91" fmla="*/ 4 h 18"/>
                  <a:gd name="T92" fmla="*/ 155 w 483"/>
                  <a:gd name="T93" fmla="*/ 4 h 18"/>
                  <a:gd name="T94" fmla="*/ 175 w 483"/>
                  <a:gd name="T95" fmla="*/ 4 h 18"/>
                  <a:gd name="T96" fmla="*/ 195 w 483"/>
                  <a:gd name="T97" fmla="*/ 4 h 18"/>
                  <a:gd name="T98" fmla="*/ 209 w 483"/>
                  <a:gd name="T99" fmla="*/ 4 h 18"/>
                  <a:gd name="T100" fmla="*/ 222 w 483"/>
                  <a:gd name="T101" fmla="*/ 4 h 18"/>
                  <a:gd name="T102" fmla="*/ 237 w 483"/>
                  <a:gd name="T103" fmla="*/ 2 h 18"/>
                  <a:gd name="T104" fmla="*/ 251 w 483"/>
                  <a:gd name="T105" fmla="*/ 2 h 18"/>
                  <a:gd name="T106" fmla="*/ 264 w 483"/>
                  <a:gd name="T107" fmla="*/ 2 h 18"/>
                  <a:gd name="T108" fmla="*/ 277 w 483"/>
                  <a:gd name="T109" fmla="*/ 2 h 18"/>
                  <a:gd name="T110" fmla="*/ 291 w 483"/>
                  <a:gd name="T111" fmla="*/ 2 h 18"/>
                  <a:gd name="T112" fmla="*/ 304 w 483"/>
                  <a:gd name="T113" fmla="*/ 2 h 18"/>
                  <a:gd name="T114" fmla="*/ 304 w 483"/>
                  <a:gd name="T115" fmla="*/ 2 h 1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83"/>
                  <a:gd name="T175" fmla="*/ 0 h 18"/>
                  <a:gd name="T176" fmla="*/ 483 w 483"/>
                  <a:gd name="T177" fmla="*/ 18 h 1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83" h="18">
                    <a:moveTo>
                      <a:pt x="304" y="2"/>
                    </a:moveTo>
                    <a:lnTo>
                      <a:pt x="319" y="0"/>
                    </a:lnTo>
                    <a:lnTo>
                      <a:pt x="337" y="0"/>
                    </a:lnTo>
                    <a:lnTo>
                      <a:pt x="359" y="0"/>
                    </a:lnTo>
                    <a:lnTo>
                      <a:pt x="379" y="0"/>
                    </a:lnTo>
                    <a:lnTo>
                      <a:pt x="399" y="0"/>
                    </a:lnTo>
                    <a:lnTo>
                      <a:pt x="419" y="0"/>
                    </a:lnTo>
                    <a:lnTo>
                      <a:pt x="437" y="0"/>
                    </a:lnTo>
                    <a:lnTo>
                      <a:pt x="452" y="2"/>
                    </a:lnTo>
                    <a:lnTo>
                      <a:pt x="461" y="2"/>
                    </a:lnTo>
                    <a:lnTo>
                      <a:pt x="470" y="2"/>
                    </a:lnTo>
                    <a:lnTo>
                      <a:pt x="477" y="2"/>
                    </a:lnTo>
                    <a:lnTo>
                      <a:pt x="481" y="4"/>
                    </a:lnTo>
                    <a:lnTo>
                      <a:pt x="483" y="4"/>
                    </a:lnTo>
                    <a:lnTo>
                      <a:pt x="483" y="7"/>
                    </a:lnTo>
                    <a:lnTo>
                      <a:pt x="481" y="9"/>
                    </a:lnTo>
                    <a:lnTo>
                      <a:pt x="477" y="13"/>
                    </a:lnTo>
                    <a:lnTo>
                      <a:pt x="439" y="13"/>
                    </a:lnTo>
                    <a:lnTo>
                      <a:pt x="399" y="13"/>
                    </a:lnTo>
                    <a:lnTo>
                      <a:pt x="359" y="13"/>
                    </a:lnTo>
                    <a:lnTo>
                      <a:pt x="319" y="15"/>
                    </a:lnTo>
                    <a:lnTo>
                      <a:pt x="277" y="15"/>
                    </a:lnTo>
                    <a:lnTo>
                      <a:pt x="235" y="15"/>
                    </a:lnTo>
                    <a:lnTo>
                      <a:pt x="195" y="15"/>
                    </a:lnTo>
                    <a:lnTo>
                      <a:pt x="153" y="18"/>
                    </a:lnTo>
                    <a:lnTo>
                      <a:pt x="138" y="18"/>
                    </a:lnTo>
                    <a:lnTo>
                      <a:pt x="122" y="18"/>
                    </a:lnTo>
                    <a:lnTo>
                      <a:pt x="104" y="18"/>
                    </a:lnTo>
                    <a:lnTo>
                      <a:pt x="87" y="18"/>
                    </a:lnTo>
                    <a:lnTo>
                      <a:pt x="69" y="18"/>
                    </a:lnTo>
                    <a:lnTo>
                      <a:pt x="51" y="18"/>
                    </a:lnTo>
                    <a:lnTo>
                      <a:pt x="33" y="18"/>
                    </a:lnTo>
                    <a:lnTo>
                      <a:pt x="22" y="18"/>
                    </a:lnTo>
                    <a:lnTo>
                      <a:pt x="13" y="15"/>
                    </a:lnTo>
                    <a:lnTo>
                      <a:pt x="7" y="13"/>
                    </a:lnTo>
                    <a:lnTo>
                      <a:pt x="5" y="13"/>
                    </a:lnTo>
                    <a:lnTo>
                      <a:pt x="2" y="11"/>
                    </a:lnTo>
                    <a:lnTo>
                      <a:pt x="0" y="9"/>
                    </a:lnTo>
                    <a:lnTo>
                      <a:pt x="2" y="7"/>
                    </a:lnTo>
                    <a:lnTo>
                      <a:pt x="5" y="4"/>
                    </a:lnTo>
                    <a:lnTo>
                      <a:pt x="11" y="4"/>
                    </a:lnTo>
                    <a:lnTo>
                      <a:pt x="31" y="4"/>
                    </a:lnTo>
                    <a:lnTo>
                      <a:pt x="56" y="4"/>
                    </a:lnTo>
                    <a:lnTo>
                      <a:pt x="80" y="4"/>
                    </a:lnTo>
                    <a:lnTo>
                      <a:pt x="107" y="4"/>
                    </a:lnTo>
                    <a:lnTo>
                      <a:pt x="131" y="4"/>
                    </a:lnTo>
                    <a:lnTo>
                      <a:pt x="155" y="4"/>
                    </a:lnTo>
                    <a:lnTo>
                      <a:pt x="175" y="4"/>
                    </a:lnTo>
                    <a:lnTo>
                      <a:pt x="195" y="4"/>
                    </a:lnTo>
                    <a:lnTo>
                      <a:pt x="209" y="4"/>
                    </a:lnTo>
                    <a:lnTo>
                      <a:pt x="222" y="4"/>
                    </a:lnTo>
                    <a:lnTo>
                      <a:pt x="237" y="2"/>
                    </a:lnTo>
                    <a:lnTo>
                      <a:pt x="251" y="2"/>
                    </a:lnTo>
                    <a:lnTo>
                      <a:pt x="264" y="2"/>
                    </a:lnTo>
                    <a:lnTo>
                      <a:pt x="277" y="2"/>
                    </a:lnTo>
                    <a:lnTo>
                      <a:pt x="291" y="2"/>
                    </a:lnTo>
                    <a:lnTo>
                      <a:pt x="304" y="2"/>
                    </a:lnTo>
                    <a:close/>
                  </a:path>
                </a:pathLst>
              </a:custGeom>
              <a:solidFill>
                <a:srgbClr val="FFFF85"/>
              </a:solidFill>
              <a:ln w="9525">
                <a:noFill/>
                <a:round/>
                <a:headEnd/>
                <a:tailEnd/>
              </a:ln>
            </p:spPr>
            <p:txBody>
              <a:bodyPr/>
              <a:lstStyle/>
              <a:p>
                <a:endParaRPr lang="en-US"/>
              </a:p>
            </p:txBody>
          </p:sp>
          <p:sp>
            <p:nvSpPr>
              <p:cNvPr id="157743" name="Freeform 45"/>
              <p:cNvSpPr>
                <a:spLocks/>
              </p:cNvSpPr>
              <p:nvPr/>
            </p:nvSpPr>
            <p:spPr bwMode="auto">
              <a:xfrm>
                <a:off x="2669" y="1489"/>
                <a:ext cx="508" cy="22"/>
              </a:xfrm>
              <a:custGeom>
                <a:avLst/>
                <a:gdLst>
                  <a:gd name="T0" fmla="*/ 319 w 508"/>
                  <a:gd name="T1" fmla="*/ 2 h 22"/>
                  <a:gd name="T2" fmla="*/ 337 w 508"/>
                  <a:gd name="T3" fmla="*/ 2 h 22"/>
                  <a:gd name="T4" fmla="*/ 355 w 508"/>
                  <a:gd name="T5" fmla="*/ 2 h 22"/>
                  <a:gd name="T6" fmla="*/ 375 w 508"/>
                  <a:gd name="T7" fmla="*/ 0 h 22"/>
                  <a:gd name="T8" fmla="*/ 397 w 508"/>
                  <a:gd name="T9" fmla="*/ 0 h 22"/>
                  <a:gd name="T10" fmla="*/ 419 w 508"/>
                  <a:gd name="T11" fmla="*/ 0 h 22"/>
                  <a:gd name="T12" fmla="*/ 439 w 508"/>
                  <a:gd name="T13" fmla="*/ 0 h 22"/>
                  <a:gd name="T14" fmla="*/ 459 w 508"/>
                  <a:gd name="T15" fmla="*/ 0 h 22"/>
                  <a:gd name="T16" fmla="*/ 477 w 508"/>
                  <a:gd name="T17" fmla="*/ 0 h 22"/>
                  <a:gd name="T18" fmla="*/ 485 w 508"/>
                  <a:gd name="T19" fmla="*/ 0 h 22"/>
                  <a:gd name="T20" fmla="*/ 492 w 508"/>
                  <a:gd name="T21" fmla="*/ 2 h 22"/>
                  <a:gd name="T22" fmla="*/ 499 w 508"/>
                  <a:gd name="T23" fmla="*/ 2 h 22"/>
                  <a:gd name="T24" fmla="*/ 503 w 508"/>
                  <a:gd name="T25" fmla="*/ 4 h 22"/>
                  <a:gd name="T26" fmla="*/ 508 w 508"/>
                  <a:gd name="T27" fmla="*/ 7 h 22"/>
                  <a:gd name="T28" fmla="*/ 508 w 508"/>
                  <a:gd name="T29" fmla="*/ 7 h 22"/>
                  <a:gd name="T30" fmla="*/ 505 w 508"/>
                  <a:gd name="T31" fmla="*/ 11 h 22"/>
                  <a:gd name="T32" fmla="*/ 501 w 508"/>
                  <a:gd name="T33" fmla="*/ 13 h 22"/>
                  <a:gd name="T34" fmla="*/ 461 w 508"/>
                  <a:gd name="T35" fmla="*/ 15 h 22"/>
                  <a:gd name="T36" fmla="*/ 421 w 508"/>
                  <a:gd name="T37" fmla="*/ 18 h 22"/>
                  <a:gd name="T38" fmla="*/ 377 w 508"/>
                  <a:gd name="T39" fmla="*/ 18 h 22"/>
                  <a:gd name="T40" fmla="*/ 335 w 508"/>
                  <a:gd name="T41" fmla="*/ 18 h 22"/>
                  <a:gd name="T42" fmla="*/ 290 w 508"/>
                  <a:gd name="T43" fmla="*/ 18 h 22"/>
                  <a:gd name="T44" fmla="*/ 246 w 508"/>
                  <a:gd name="T45" fmla="*/ 18 h 22"/>
                  <a:gd name="T46" fmla="*/ 204 w 508"/>
                  <a:gd name="T47" fmla="*/ 18 h 22"/>
                  <a:gd name="T48" fmla="*/ 162 w 508"/>
                  <a:gd name="T49" fmla="*/ 22 h 22"/>
                  <a:gd name="T50" fmla="*/ 144 w 508"/>
                  <a:gd name="T51" fmla="*/ 22 h 22"/>
                  <a:gd name="T52" fmla="*/ 126 w 508"/>
                  <a:gd name="T53" fmla="*/ 22 h 22"/>
                  <a:gd name="T54" fmla="*/ 109 w 508"/>
                  <a:gd name="T55" fmla="*/ 20 h 22"/>
                  <a:gd name="T56" fmla="*/ 91 w 508"/>
                  <a:gd name="T57" fmla="*/ 20 h 22"/>
                  <a:gd name="T58" fmla="*/ 71 w 508"/>
                  <a:gd name="T59" fmla="*/ 20 h 22"/>
                  <a:gd name="T60" fmla="*/ 53 w 508"/>
                  <a:gd name="T61" fmla="*/ 20 h 22"/>
                  <a:gd name="T62" fmla="*/ 36 w 508"/>
                  <a:gd name="T63" fmla="*/ 20 h 22"/>
                  <a:gd name="T64" fmla="*/ 22 w 508"/>
                  <a:gd name="T65" fmla="*/ 20 h 22"/>
                  <a:gd name="T66" fmla="*/ 13 w 508"/>
                  <a:gd name="T67" fmla="*/ 18 h 22"/>
                  <a:gd name="T68" fmla="*/ 9 w 508"/>
                  <a:gd name="T69" fmla="*/ 15 h 22"/>
                  <a:gd name="T70" fmla="*/ 4 w 508"/>
                  <a:gd name="T71" fmla="*/ 13 h 22"/>
                  <a:gd name="T72" fmla="*/ 2 w 508"/>
                  <a:gd name="T73" fmla="*/ 11 h 22"/>
                  <a:gd name="T74" fmla="*/ 0 w 508"/>
                  <a:gd name="T75" fmla="*/ 9 h 22"/>
                  <a:gd name="T76" fmla="*/ 2 w 508"/>
                  <a:gd name="T77" fmla="*/ 7 h 22"/>
                  <a:gd name="T78" fmla="*/ 4 w 508"/>
                  <a:gd name="T79" fmla="*/ 7 h 22"/>
                  <a:gd name="T80" fmla="*/ 11 w 508"/>
                  <a:gd name="T81" fmla="*/ 7 h 22"/>
                  <a:gd name="T82" fmla="*/ 31 w 508"/>
                  <a:gd name="T83" fmla="*/ 2 h 22"/>
                  <a:gd name="T84" fmla="*/ 58 w 508"/>
                  <a:gd name="T85" fmla="*/ 2 h 22"/>
                  <a:gd name="T86" fmla="*/ 82 w 508"/>
                  <a:gd name="T87" fmla="*/ 2 h 22"/>
                  <a:gd name="T88" fmla="*/ 111 w 508"/>
                  <a:gd name="T89" fmla="*/ 4 h 22"/>
                  <a:gd name="T90" fmla="*/ 137 w 508"/>
                  <a:gd name="T91" fmla="*/ 4 h 22"/>
                  <a:gd name="T92" fmla="*/ 162 w 508"/>
                  <a:gd name="T93" fmla="*/ 4 h 22"/>
                  <a:gd name="T94" fmla="*/ 184 w 508"/>
                  <a:gd name="T95" fmla="*/ 4 h 22"/>
                  <a:gd name="T96" fmla="*/ 204 w 508"/>
                  <a:gd name="T97" fmla="*/ 7 h 22"/>
                  <a:gd name="T98" fmla="*/ 217 w 508"/>
                  <a:gd name="T99" fmla="*/ 4 h 22"/>
                  <a:gd name="T100" fmla="*/ 233 w 508"/>
                  <a:gd name="T101" fmla="*/ 4 h 22"/>
                  <a:gd name="T102" fmla="*/ 248 w 508"/>
                  <a:gd name="T103" fmla="*/ 2 h 22"/>
                  <a:gd name="T104" fmla="*/ 264 w 508"/>
                  <a:gd name="T105" fmla="*/ 2 h 22"/>
                  <a:gd name="T106" fmla="*/ 277 w 508"/>
                  <a:gd name="T107" fmla="*/ 2 h 22"/>
                  <a:gd name="T108" fmla="*/ 293 w 508"/>
                  <a:gd name="T109" fmla="*/ 2 h 22"/>
                  <a:gd name="T110" fmla="*/ 306 w 508"/>
                  <a:gd name="T111" fmla="*/ 2 h 22"/>
                  <a:gd name="T112" fmla="*/ 319 w 508"/>
                  <a:gd name="T113" fmla="*/ 2 h 22"/>
                  <a:gd name="T114" fmla="*/ 319 w 508"/>
                  <a:gd name="T115" fmla="*/ 2 h 2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08"/>
                  <a:gd name="T175" fmla="*/ 0 h 22"/>
                  <a:gd name="T176" fmla="*/ 508 w 508"/>
                  <a:gd name="T177" fmla="*/ 22 h 2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08" h="22">
                    <a:moveTo>
                      <a:pt x="319" y="2"/>
                    </a:moveTo>
                    <a:lnTo>
                      <a:pt x="337" y="2"/>
                    </a:lnTo>
                    <a:lnTo>
                      <a:pt x="355" y="2"/>
                    </a:lnTo>
                    <a:lnTo>
                      <a:pt x="375" y="0"/>
                    </a:lnTo>
                    <a:lnTo>
                      <a:pt x="397" y="0"/>
                    </a:lnTo>
                    <a:lnTo>
                      <a:pt x="419" y="0"/>
                    </a:lnTo>
                    <a:lnTo>
                      <a:pt x="439" y="0"/>
                    </a:lnTo>
                    <a:lnTo>
                      <a:pt x="459" y="0"/>
                    </a:lnTo>
                    <a:lnTo>
                      <a:pt x="477" y="0"/>
                    </a:lnTo>
                    <a:lnTo>
                      <a:pt x="485" y="0"/>
                    </a:lnTo>
                    <a:lnTo>
                      <a:pt x="492" y="2"/>
                    </a:lnTo>
                    <a:lnTo>
                      <a:pt x="499" y="2"/>
                    </a:lnTo>
                    <a:lnTo>
                      <a:pt x="503" y="4"/>
                    </a:lnTo>
                    <a:lnTo>
                      <a:pt x="508" y="7"/>
                    </a:lnTo>
                    <a:lnTo>
                      <a:pt x="505" y="11"/>
                    </a:lnTo>
                    <a:lnTo>
                      <a:pt x="501" y="13"/>
                    </a:lnTo>
                    <a:lnTo>
                      <a:pt x="461" y="15"/>
                    </a:lnTo>
                    <a:lnTo>
                      <a:pt x="421" y="18"/>
                    </a:lnTo>
                    <a:lnTo>
                      <a:pt x="377" y="18"/>
                    </a:lnTo>
                    <a:lnTo>
                      <a:pt x="335" y="18"/>
                    </a:lnTo>
                    <a:lnTo>
                      <a:pt x="290" y="18"/>
                    </a:lnTo>
                    <a:lnTo>
                      <a:pt x="246" y="18"/>
                    </a:lnTo>
                    <a:lnTo>
                      <a:pt x="204" y="18"/>
                    </a:lnTo>
                    <a:lnTo>
                      <a:pt x="162" y="22"/>
                    </a:lnTo>
                    <a:lnTo>
                      <a:pt x="144" y="22"/>
                    </a:lnTo>
                    <a:lnTo>
                      <a:pt x="126" y="22"/>
                    </a:lnTo>
                    <a:lnTo>
                      <a:pt x="109" y="20"/>
                    </a:lnTo>
                    <a:lnTo>
                      <a:pt x="91" y="20"/>
                    </a:lnTo>
                    <a:lnTo>
                      <a:pt x="71" y="20"/>
                    </a:lnTo>
                    <a:lnTo>
                      <a:pt x="53" y="20"/>
                    </a:lnTo>
                    <a:lnTo>
                      <a:pt x="36" y="20"/>
                    </a:lnTo>
                    <a:lnTo>
                      <a:pt x="22" y="20"/>
                    </a:lnTo>
                    <a:lnTo>
                      <a:pt x="13" y="18"/>
                    </a:lnTo>
                    <a:lnTo>
                      <a:pt x="9" y="15"/>
                    </a:lnTo>
                    <a:lnTo>
                      <a:pt x="4" y="13"/>
                    </a:lnTo>
                    <a:lnTo>
                      <a:pt x="2" y="11"/>
                    </a:lnTo>
                    <a:lnTo>
                      <a:pt x="0" y="9"/>
                    </a:lnTo>
                    <a:lnTo>
                      <a:pt x="2" y="7"/>
                    </a:lnTo>
                    <a:lnTo>
                      <a:pt x="4" y="7"/>
                    </a:lnTo>
                    <a:lnTo>
                      <a:pt x="11" y="7"/>
                    </a:lnTo>
                    <a:lnTo>
                      <a:pt x="31" y="2"/>
                    </a:lnTo>
                    <a:lnTo>
                      <a:pt x="58" y="2"/>
                    </a:lnTo>
                    <a:lnTo>
                      <a:pt x="82" y="2"/>
                    </a:lnTo>
                    <a:lnTo>
                      <a:pt x="111" y="4"/>
                    </a:lnTo>
                    <a:lnTo>
                      <a:pt x="137" y="4"/>
                    </a:lnTo>
                    <a:lnTo>
                      <a:pt x="162" y="4"/>
                    </a:lnTo>
                    <a:lnTo>
                      <a:pt x="184" y="4"/>
                    </a:lnTo>
                    <a:lnTo>
                      <a:pt x="204" y="7"/>
                    </a:lnTo>
                    <a:lnTo>
                      <a:pt x="217" y="4"/>
                    </a:lnTo>
                    <a:lnTo>
                      <a:pt x="233" y="4"/>
                    </a:lnTo>
                    <a:lnTo>
                      <a:pt x="248" y="2"/>
                    </a:lnTo>
                    <a:lnTo>
                      <a:pt x="264" y="2"/>
                    </a:lnTo>
                    <a:lnTo>
                      <a:pt x="277" y="2"/>
                    </a:lnTo>
                    <a:lnTo>
                      <a:pt x="293" y="2"/>
                    </a:lnTo>
                    <a:lnTo>
                      <a:pt x="306" y="2"/>
                    </a:lnTo>
                    <a:lnTo>
                      <a:pt x="319" y="2"/>
                    </a:lnTo>
                    <a:close/>
                  </a:path>
                </a:pathLst>
              </a:custGeom>
              <a:solidFill>
                <a:srgbClr val="FFFF85"/>
              </a:solidFill>
              <a:ln w="9525">
                <a:noFill/>
                <a:round/>
                <a:headEnd/>
                <a:tailEnd/>
              </a:ln>
            </p:spPr>
            <p:txBody>
              <a:bodyPr/>
              <a:lstStyle/>
              <a:p>
                <a:endParaRPr lang="en-US"/>
              </a:p>
            </p:txBody>
          </p:sp>
          <p:sp>
            <p:nvSpPr>
              <p:cNvPr id="157744" name="Freeform 46"/>
              <p:cNvSpPr>
                <a:spLocks/>
              </p:cNvSpPr>
              <p:nvPr/>
            </p:nvSpPr>
            <p:spPr bwMode="auto">
              <a:xfrm>
                <a:off x="2724" y="1535"/>
                <a:ext cx="244" cy="23"/>
              </a:xfrm>
              <a:custGeom>
                <a:avLst/>
                <a:gdLst>
                  <a:gd name="T0" fmla="*/ 191 w 244"/>
                  <a:gd name="T1" fmla="*/ 3 h 23"/>
                  <a:gd name="T2" fmla="*/ 193 w 244"/>
                  <a:gd name="T3" fmla="*/ 0 h 23"/>
                  <a:gd name="T4" fmla="*/ 200 w 244"/>
                  <a:gd name="T5" fmla="*/ 0 h 23"/>
                  <a:gd name="T6" fmla="*/ 207 w 244"/>
                  <a:gd name="T7" fmla="*/ 0 h 23"/>
                  <a:gd name="T8" fmla="*/ 213 w 244"/>
                  <a:gd name="T9" fmla="*/ 0 h 23"/>
                  <a:gd name="T10" fmla="*/ 220 w 244"/>
                  <a:gd name="T11" fmla="*/ 0 h 23"/>
                  <a:gd name="T12" fmla="*/ 229 w 244"/>
                  <a:gd name="T13" fmla="*/ 0 h 23"/>
                  <a:gd name="T14" fmla="*/ 233 w 244"/>
                  <a:gd name="T15" fmla="*/ 0 h 23"/>
                  <a:gd name="T16" fmla="*/ 240 w 244"/>
                  <a:gd name="T17" fmla="*/ 3 h 23"/>
                  <a:gd name="T18" fmla="*/ 242 w 244"/>
                  <a:gd name="T19" fmla="*/ 3 h 23"/>
                  <a:gd name="T20" fmla="*/ 244 w 244"/>
                  <a:gd name="T21" fmla="*/ 5 h 23"/>
                  <a:gd name="T22" fmla="*/ 242 w 244"/>
                  <a:gd name="T23" fmla="*/ 7 h 23"/>
                  <a:gd name="T24" fmla="*/ 242 w 244"/>
                  <a:gd name="T25" fmla="*/ 12 h 23"/>
                  <a:gd name="T26" fmla="*/ 231 w 244"/>
                  <a:gd name="T27" fmla="*/ 14 h 23"/>
                  <a:gd name="T28" fmla="*/ 222 w 244"/>
                  <a:gd name="T29" fmla="*/ 14 h 23"/>
                  <a:gd name="T30" fmla="*/ 211 w 244"/>
                  <a:gd name="T31" fmla="*/ 16 h 23"/>
                  <a:gd name="T32" fmla="*/ 200 w 244"/>
                  <a:gd name="T33" fmla="*/ 16 h 23"/>
                  <a:gd name="T34" fmla="*/ 187 w 244"/>
                  <a:gd name="T35" fmla="*/ 16 h 23"/>
                  <a:gd name="T36" fmla="*/ 176 w 244"/>
                  <a:gd name="T37" fmla="*/ 16 h 23"/>
                  <a:gd name="T38" fmla="*/ 165 w 244"/>
                  <a:gd name="T39" fmla="*/ 16 h 23"/>
                  <a:gd name="T40" fmla="*/ 153 w 244"/>
                  <a:gd name="T41" fmla="*/ 18 h 23"/>
                  <a:gd name="T42" fmla="*/ 136 w 244"/>
                  <a:gd name="T43" fmla="*/ 18 h 23"/>
                  <a:gd name="T44" fmla="*/ 118 w 244"/>
                  <a:gd name="T45" fmla="*/ 18 h 23"/>
                  <a:gd name="T46" fmla="*/ 100 w 244"/>
                  <a:gd name="T47" fmla="*/ 18 h 23"/>
                  <a:gd name="T48" fmla="*/ 82 w 244"/>
                  <a:gd name="T49" fmla="*/ 18 h 23"/>
                  <a:gd name="T50" fmla="*/ 65 w 244"/>
                  <a:gd name="T51" fmla="*/ 18 h 23"/>
                  <a:gd name="T52" fmla="*/ 45 w 244"/>
                  <a:gd name="T53" fmla="*/ 18 h 23"/>
                  <a:gd name="T54" fmla="*/ 27 w 244"/>
                  <a:gd name="T55" fmla="*/ 20 h 23"/>
                  <a:gd name="T56" fmla="*/ 12 w 244"/>
                  <a:gd name="T57" fmla="*/ 23 h 23"/>
                  <a:gd name="T58" fmla="*/ 5 w 244"/>
                  <a:gd name="T59" fmla="*/ 20 h 23"/>
                  <a:gd name="T60" fmla="*/ 0 w 244"/>
                  <a:gd name="T61" fmla="*/ 16 h 23"/>
                  <a:gd name="T62" fmla="*/ 0 w 244"/>
                  <a:gd name="T63" fmla="*/ 12 h 23"/>
                  <a:gd name="T64" fmla="*/ 5 w 244"/>
                  <a:gd name="T65" fmla="*/ 9 h 23"/>
                  <a:gd name="T66" fmla="*/ 18 w 244"/>
                  <a:gd name="T67" fmla="*/ 7 h 23"/>
                  <a:gd name="T68" fmla="*/ 29 w 244"/>
                  <a:gd name="T69" fmla="*/ 7 h 23"/>
                  <a:gd name="T70" fmla="*/ 40 w 244"/>
                  <a:gd name="T71" fmla="*/ 7 h 23"/>
                  <a:gd name="T72" fmla="*/ 51 w 244"/>
                  <a:gd name="T73" fmla="*/ 7 h 23"/>
                  <a:gd name="T74" fmla="*/ 63 w 244"/>
                  <a:gd name="T75" fmla="*/ 7 h 23"/>
                  <a:gd name="T76" fmla="*/ 74 w 244"/>
                  <a:gd name="T77" fmla="*/ 7 h 23"/>
                  <a:gd name="T78" fmla="*/ 85 w 244"/>
                  <a:gd name="T79" fmla="*/ 7 h 23"/>
                  <a:gd name="T80" fmla="*/ 96 w 244"/>
                  <a:gd name="T81" fmla="*/ 7 h 23"/>
                  <a:gd name="T82" fmla="*/ 105 w 244"/>
                  <a:gd name="T83" fmla="*/ 5 h 23"/>
                  <a:gd name="T84" fmla="*/ 118 w 244"/>
                  <a:gd name="T85" fmla="*/ 5 h 23"/>
                  <a:gd name="T86" fmla="*/ 129 w 244"/>
                  <a:gd name="T87" fmla="*/ 5 h 23"/>
                  <a:gd name="T88" fmla="*/ 142 w 244"/>
                  <a:gd name="T89" fmla="*/ 5 h 23"/>
                  <a:gd name="T90" fmla="*/ 153 w 244"/>
                  <a:gd name="T91" fmla="*/ 3 h 23"/>
                  <a:gd name="T92" fmla="*/ 167 w 244"/>
                  <a:gd name="T93" fmla="*/ 3 h 23"/>
                  <a:gd name="T94" fmla="*/ 178 w 244"/>
                  <a:gd name="T95" fmla="*/ 3 h 23"/>
                  <a:gd name="T96" fmla="*/ 191 w 244"/>
                  <a:gd name="T97" fmla="*/ 3 h 23"/>
                  <a:gd name="T98" fmla="*/ 191 w 244"/>
                  <a:gd name="T99" fmla="*/ 3 h 2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44"/>
                  <a:gd name="T151" fmla="*/ 0 h 23"/>
                  <a:gd name="T152" fmla="*/ 244 w 244"/>
                  <a:gd name="T153" fmla="*/ 23 h 2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44" h="23">
                    <a:moveTo>
                      <a:pt x="191" y="3"/>
                    </a:moveTo>
                    <a:lnTo>
                      <a:pt x="193" y="0"/>
                    </a:lnTo>
                    <a:lnTo>
                      <a:pt x="200" y="0"/>
                    </a:lnTo>
                    <a:lnTo>
                      <a:pt x="207" y="0"/>
                    </a:lnTo>
                    <a:lnTo>
                      <a:pt x="213" y="0"/>
                    </a:lnTo>
                    <a:lnTo>
                      <a:pt x="220" y="0"/>
                    </a:lnTo>
                    <a:lnTo>
                      <a:pt x="229" y="0"/>
                    </a:lnTo>
                    <a:lnTo>
                      <a:pt x="233" y="0"/>
                    </a:lnTo>
                    <a:lnTo>
                      <a:pt x="240" y="3"/>
                    </a:lnTo>
                    <a:lnTo>
                      <a:pt x="242" y="3"/>
                    </a:lnTo>
                    <a:lnTo>
                      <a:pt x="244" y="5"/>
                    </a:lnTo>
                    <a:lnTo>
                      <a:pt x="242" y="7"/>
                    </a:lnTo>
                    <a:lnTo>
                      <a:pt x="242" y="12"/>
                    </a:lnTo>
                    <a:lnTo>
                      <a:pt x="231" y="14"/>
                    </a:lnTo>
                    <a:lnTo>
                      <a:pt x="222" y="14"/>
                    </a:lnTo>
                    <a:lnTo>
                      <a:pt x="211" y="16"/>
                    </a:lnTo>
                    <a:lnTo>
                      <a:pt x="200" y="16"/>
                    </a:lnTo>
                    <a:lnTo>
                      <a:pt x="187" y="16"/>
                    </a:lnTo>
                    <a:lnTo>
                      <a:pt x="176" y="16"/>
                    </a:lnTo>
                    <a:lnTo>
                      <a:pt x="165" y="16"/>
                    </a:lnTo>
                    <a:lnTo>
                      <a:pt x="153" y="18"/>
                    </a:lnTo>
                    <a:lnTo>
                      <a:pt x="136" y="18"/>
                    </a:lnTo>
                    <a:lnTo>
                      <a:pt x="118" y="18"/>
                    </a:lnTo>
                    <a:lnTo>
                      <a:pt x="100" y="18"/>
                    </a:lnTo>
                    <a:lnTo>
                      <a:pt x="82" y="18"/>
                    </a:lnTo>
                    <a:lnTo>
                      <a:pt x="65" y="18"/>
                    </a:lnTo>
                    <a:lnTo>
                      <a:pt x="45" y="18"/>
                    </a:lnTo>
                    <a:lnTo>
                      <a:pt x="27" y="20"/>
                    </a:lnTo>
                    <a:lnTo>
                      <a:pt x="12" y="23"/>
                    </a:lnTo>
                    <a:lnTo>
                      <a:pt x="5" y="20"/>
                    </a:lnTo>
                    <a:lnTo>
                      <a:pt x="0" y="16"/>
                    </a:lnTo>
                    <a:lnTo>
                      <a:pt x="0" y="12"/>
                    </a:lnTo>
                    <a:lnTo>
                      <a:pt x="5" y="9"/>
                    </a:lnTo>
                    <a:lnTo>
                      <a:pt x="18" y="7"/>
                    </a:lnTo>
                    <a:lnTo>
                      <a:pt x="29" y="7"/>
                    </a:lnTo>
                    <a:lnTo>
                      <a:pt x="40" y="7"/>
                    </a:lnTo>
                    <a:lnTo>
                      <a:pt x="51" y="7"/>
                    </a:lnTo>
                    <a:lnTo>
                      <a:pt x="63" y="7"/>
                    </a:lnTo>
                    <a:lnTo>
                      <a:pt x="74" y="7"/>
                    </a:lnTo>
                    <a:lnTo>
                      <a:pt x="85" y="7"/>
                    </a:lnTo>
                    <a:lnTo>
                      <a:pt x="96" y="7"/>
                    </a:lnTo>
                    <a:lnTo>
                      <a:pt x="105" y="5"/>
                    </a:lnTo>
                    <a:lnTo>
                      <a:pt x="118" y="5"/>
                    </a:lnTo>
                    <a:lnTo>
                      <a:pt x="129" y="5"/>
                    </a:lnTo>
                    <a:lnTo>
                      <a:pt x="142" y="5"/>
                    </a:lnTo>
                    <a:lnTo>
                      <a:pt x="153" y="3"/>
                    </a:lnTo>
                    <a:lnTo>
                      <a:pt x="167" y="3"/>
                    </a:lnTo>
                    <a:lnTo>
                      <a:pt x="178" y="3"/>
                    </a:lnTo>
                    <a:lnTo>
                      <a:pt x="191" y="3"/>
                    </a:lnTo>
                    <a:close/>
                  </a:path>
                </a:pathLst>
              </a:custGeom>
              <a:solidFill>
                <a:srgbClr val="FFFF85"/>
              </a:solidFill>
              <a:ln w="9525">
                <a:noFill/>
                <a:round/>
                <a:headEnd/>
                <a:tailEnd/>
              </a:ln>
            </p:spPr>
            <p:txBody>
              <a:bodyPr/>
              <a:lstStyle/>
              <a:p>
                <a:endParaRPr lang="en-US"/>
              </a:p>
            </p:txBody>
          </p:sp>
          <p:sp>
            <p:nvSpPr>
              <p:cNvPr id="157745" name="Freeform 47"/>
              <p:cNvSpPr>
                <a:spLocks/>
              </p:cNvSpPr>
              <p:nvPr/>
            </p:nvSpPr>
            <p:spPr bwMode="auto">
              <a:xfrm>
                <a:off x="3017" y="1245"/>
                <a:ext cx="118" cy="20"/>
              </a:xfrm>
              <a:custGeom>
                <a:avLst/>
                <a:gdLst>
                  <a:gd name="T0" fmla="*/ 33 w 118"/>
                  <a:gd name="T1" fmla="*/ 2 h 20"/>
                  <a:gd name="T2" fmla="*/ 42 w 118"/>
                  <a:gd name="T3" fmla="*/ 2 h 20"/>
                  <a:gd name="T4" fmla="*/ 51 w 118"/>
                  <a:gd name="T5" fmla="*/ 0 h 20"/>
                  <a:gd name="T6" fmla="*/ 62 w 118"/>
                  <a:gd name="T7" fmla="*/ 0 h 20"/>
                  <a:gd name="T8" fmla="*/ 73 w 118"/>
                  <a:gd name="T9" fmla="*/ 0 h 20"/>
                  <a:gd name="T10" fmla="*/ 82 w 118"/>
                  <a:gd name="T11" fmla="*/ 0 h 20"/>
                  <a:gd name="T12" fmla="*/ 93 w 118"/>
                  <a:gd name="T13" fmla="*/ 0 h 20"/>
                  <a:gd name="T14" fmla="*/ 102 w 118"/>
                  <a:gd name="T15" fmla="*/ 0 h 20"/>
                  <a:gd name="T16" fmla="*/ 111 w 118"/>
                  <a:gd name="T17" fmla="*/ 0 h 20"/>
                  <a:gd name="T18" fmla="*/ 118 w 118"/>
                  <a:gd name="T19" fmla="*/ 5 h 20"/>
                  <a:gd name="T20" fmla="*/ 115 w 118"/>
                  <a:gd name="T21" fmla="*/ 11 h 20"/>
                  <a:gd name="T22" fmla="*/ 100 w 118"/>
                  <a:gd name="T23" fmla="*/ 14 h 20"/>
                  <a:gd name="T24" fmla="*/ 87 w 118"/>
                  <a:gd name="T25" fmla="*/ 16 h 20"/>
                  <a:gd name="T26" fmla="*/ 73 w 118"/>
                  <a:gd name="T27" fmla="*/ 16 h 20"/>
                  <a:gd name="T28" fmla="*/ 60 w 118"/>
                  <a:gd name="T29" fmla="*/ 16 h 20"/>
                  <a:gd name="T30" fmla="*/ 44 w 118"/>
                  <a:gd name="T31" fmla="*/ 16 h 20"/>
                  <a:gd name="T32" fmla="*/ 31 w 118"/>
                  <a:gd name="T33" fmla="*/ 16 h 20"/>
                  <a:gd name="T34" fmla="*/ 16 w 118"/>
                  <a:gd name="T35" fmla="*/ 18 h 20"/>
                  <a:gd name="T36" fmla="*/ 4 w 118"/>
                  <a:gd name="T37" fmla="*/ 20 h 20"/>
                  <a:gd name="T38" fmla="*/ 0 w 118"/>
                  <a:gd name="T39" fmla="*/ 14 h 20"/>
                  <a:gd name="T40" fmla="*/ 2 w 118"/>
                  <a:gd name="T41" fmla="*/ 9 h 20"/>
                  <a:gd name="T42" fmla="*/ 4 w 118"/>
                  <a:gd name="T43" fmla="*/ 7 h 20"/>
                  <a:gd name="T44" fmla="*/ 9 w 118"/>
                  <a:gd name="T45" fmla="*/ 5 h 20"/>
                  <a:gd name="T46" fmla="*/ 13 w 118"/>
                  <a:gd name="T47" fmla="*/ 2 h 20"/>
                  <a:gd name="T48" fmla="*/ 18 w 118"/>
                  <a:gd name="T49" fmla="*/ 2 h 20"/>
                  <a:gd name="T50" fmla="*/ 22 w 118"/>
                  <a:gd name="T51" fmla="*/ 2 h 20"/>
                  <a:gd name="T52" fmla="*/ 27 w 118"/>
                  <a:gd name="T53" fmla="*/ 2 h 20"/>
                  <a:gd name="T54" fmla="*/ 31 w 118"/>
                  <a:gd name="T55" fmla="*/ 2 h 20"/>
                  <a:gd name="T56" fmla="*/ 33 w 118"/>
                  <a:gd name="T57" fmla="*/ 2 h 20"/>
                  <a:gd name="T58" fmla="*/ 33 w 118"/>
                  <a:gd name="T59" fmla="*/ 2 h 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8"/>
                  <a:gd name="T91" fmla="*/ 0 h 20"/>
                  <a:gd name="T92" fmla="*/ 118 w 118"/>
                  <a:gd name="T93" fmla="*/ 20 h 2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8" h="20">
                    <a:moveTo>
                      <a:pt x="33" y="2"/>
                    </a:moveTo>
                    <a:lnTo>
                      <a:pt x="42" y="2"/>
                    </a:lnTo>
                    <a:lnTo>
                      <a:pt x="51" y="0"/>
                    </a:lnTo>
                    <a:lnTo>
                      <a:pt x="62" y="0"/>
                    </a:lnTo>
                    <a:lnTo>
                      <a:pt x="73" y="0"/>
                    </a:lnTo>
                    <a:lnTo>
                      <a:pt x="82" y="0"/>
                    </a:lnTo>
                    <a:lnTo>
                      <a:pt x="93" y="0"/>
                    </a:lnTo>
                    <a:lnTo>
                      <a:pt x="102" y="0"/>
                    </a:lnTo>
                    <a:lnTo>
                      <a:pt x="111" y="0"/>
                    </a:lnTo>
                    <a:lnTo>
                      <a:pt x="118" y="5"/>
                    </a:lnTo>
                    <a:lnTo>
                      <a:pt x="115" y="11"/>
                    </a:lnTo>
                    <a:lnTo>
                      <a:pt x="100" y="14"/>
                    </a:lnTo>
                    <a:lnTo>
                      <a:pt x="87" y="16"/>
                    </a:lnTo>
                    <a:lnTo>
                      <a:pt x="73" y="16"/>
                    </a:lnTo>
                    <a:lnTo>
                      <a:pt x="60" y="16"/>
                    </a:lnTo>
                    <a:lnTo>
                      <a:pt x="44" y="16"/>
                    </a:lnTo>
                    <a:lnTo>
                      <a:pt x="31" y="16"/>
                    </a:lnTo>
                    <a:lnTo>
                      <a:pt x="16" y="18"/>
                    </a:lnTo>
                    <a:lnTo>
                      <a:pt x="4" y="20"/>
                    </a:lnTo>
                    <a:lnTo>
                      <a:pt x="0" y="14"/>
                    </a:lnTo>
                    <a:lnTo>
                      <a:pt x="2" y="9"/>
                    </a:lnTo>
                    <a:lnTo>
                      <a:pt x="4" y="7"/>
                    </a:lnTo>
                    <a:lnTo>
                      <a:pt x="9" y="5"/>
                    </a:lnTo>
                    <a:lnTo>
                      <a:pt x="13" y="2"/>
                    </a:lnTo>
                    <a:lnTo>
                      <a:pt x="18" y="2"/>
                    </a:lnTo>
                    <a:lnTo>
                      <a:pt x="22" y="2"/>
                    </a:lnTo>
                    <a:lnTo>
                      <a:pt x="27" y="2"/>
                    </a:lnTo>
                    <a:lnTo>
                      <a:pt x="31" y="2"/>
                    </a:lnTo>
                    <a:lnTo>
                      <a:pt x="33" y="2"/>
                    </a:lnTo>
                    <a:close/>
                  </a:path>
                </a:pathLst>
              </a:custGeom>
              <a:solidFill>
                <a:srgbClr val="FFFF85"/>
              </a:solidFill>
              <a:ln w="9525">
                <a:noFill/>
                <a:round/>
                <a:headEnd/>
                <a:tailEnd/>
              </a:ln>
            </p:spPr>
            <p:txBody>
              <a:bodyPr/>
              <a:lstStyle/>
              <a:p>
                <a:endParaRPr lang="en-US"/>
              </a:p>
            </p:txBody>
          </p:sp>
          <p:sp>
            <p:nvSpPr>
              <p:cNvPr id="157746" name="Freeform 48"/>
              <p:cNvSpPr>
                <a:spLocks/>
              </p:cNvSpPr>
              <p:nvPr/>
            </p:nvSpPr>
            <p:spPr bwMode="auto">
              <a:xfrm>
                <a:off x="2629" y="1586"/>
                <a:ext cx="211" cy="18"/>
              </a:xfrm>
              <a:custGeom>
                <a:avLst/>
                <a:gdLst>
                  <a:gd name="T0" fmla="*/ 131 w 211"/>
                  <a:gd name="T1" fmla="*/ 3 h 18"/>
                  <a:gd name="T2" fmla="*/ 138 w 211"/>
                  <a:gd name="T3" fmla="*/ 0 h 18"/>
                  <a:gd name="T4" fmla="*/ 146 w 211"/>
                  <a:gd name="T5" fmla="*/ 0 h 18"/>
                  <a:gd name="T6" fmla="*/ 155 w 211"/>
                  <a:gd name="T7" fmla="*/ 0 h 18"/>
                  <a:gd name="T8" fmla="*/ 164 w 211"/>
                  <a:gd name="T9" fmla="*/ 0 h 18"/>
                  <a:gd name="T10" fmla="*/ 171 w 211"/>
                  <a:gd name="T11" fmla="*/ 0 h 18"/>
                  <a:gd name="T12" fmla="*/ 180 w 211"/>
                  <a:gd name="T13" fmla="*/ 0 h 18"/>
                  <a:gd name="T14" fmla="*/ 189 w 211"/>
                  <a:gd name="T15" fmla="*/ 0 h 18"/>
                  <a:gd name="T16" fmla="*/ 195 w 211"/>
                  <a:gd name="T17" fmla="*/ 3 h 18"/>
                  <a:gd name="T18" fmla="*/ 204 w 211"/>
                  <a:gd name="T19" fmla="*/ 3 h 18"/>
                  <a:gd name="T20" fmla="*/ 209 w 211"/>
                  <a:gd name="T21" fmla="*/ 5 h 18"/>
                  <a:gd name="T22" fmla="*/ 211 w 211"/>
                  <a:gd name="T23" fmla="*/ 7 h 18"/>
                  <a:gd name="T24" fmla="*/ 209 w 211"/>
                  <a:gd name="T25" fmla="*/ 12 h 18"/>
                  <a:gd name="T26" fmla="*/ 191 w 211"/>
                  <a:gd name="T27" fmla="*/ 14 h 18"/>
                  <a:gd name="T28" fmla="*/ 173 w 211"/>
                  <a:gd name="T29" fmla="*/ 16 h 18"/>
                  <a:gd name="T30" fmla="*/ 155 w 211"/>
                  <a:gd name="T31" fmla="*/ 16 h 18"/>
                  <a:gd name="T32" fmla="*/ 138 w 211"/>
                  <a:gd name="T33" fmla="*/ 16 h 18"/>
                  <a:gd name="T34" fmla="*/ 120 w 211"/>
                  <a:gd name="T35" fmla="*/ 16 h 18"/>
                  <a:gd name="T36" fmla="*/ 100 w 211"/>
                  <a:gd name="T37" fmla="*/ 16 h 18"/>
                  <a:gd name="T38" fmla="*/ 82 w 211"/>
                  <a:gd name="T39" fmla="*/ 16 h 18"/>
                  <a:gd name="T40" fmla="*/ 67 w 211"/>
                  <a:gd name="T41" fmla="*/ 18 h 18"/>
                  <a:gd name="T42" fmla="*/ 58 w 211"/>
                  <a:gd name="T43" fmla="*/ 18 h 18"/>
                  <a:gd name="T44" fmla="*/ 51 w 211"/>
                  <a:gd name="T45" fmla="*/ 18 h 18"/>
                  <a:gd name="T46" fmla="*/ 44 w 211"/>
                  <a:gd name="T47" fmla="*/ 18 h 18"/>
                  <a:gd name="T48" fmla="*/ 36 w 211"/>
                  <a:gd name="T49" fmla="*/ 18 h 18"/>
                  <a:gd name="T50" fmla="*/ 29 w 211"/>
                  <a:gd name="T51" fmla="*/ 18 h 18"/>
                  <a:gd name="T52" fmla="*/ 20 w 211"/>
                  <a:gd name="T53" fmla="*/ 18 h 18"/>
                  <a:gd name="T54" fmla="*/ 13 w 211"/>
                  <a:gd name="T55" fmla="*/ 18 h 18"/>
                  <a:gd name="T56" fmla="*/ 7 w 211"/>
                  <a:gd name="T57" fmla="*/ 18 h 18"/>
                  <a:gd name="T58" fmla="*/ 2 w 211"/>
                  <a:gd name="T59" fmla="*/ 14 h 18"/>
                  <a:gd name="T60" fmla="*/ 0 w 211"/>
                  <a:gd name="T61" fmla="*/ 12 h 18"/>
                  <a:gd name="T62" fmla="*/ 0 w 211"/>
                  <a:gd name="T63" fmla="*/ 7 h 18"/>
                  <a:gd name="T64" fmla="*/ 5 w 211"/>
                  <a:gd name="T65" fmla="*/ 7 h 18"/>
                  <a:gd name="T66" fmla="*/ 13 w 211"/>
                  <a:gd name="T67" fmla="*/ 5 h 18"/>
                  <a:gd name="T68" fmla="*/ 22 w 211"/>
                  <a:gd name="T69" fmla="*/ 5 h 18"/>
                  <a:gd name="T70" fmla="*/ 33 w 211"/>
                  <a:gd name="T71" fmla="*/ 5 h 18"/>
                  <a:gd name="T72" fmla="*/ 44 w 211"/>
                  <a:gd name="T73" fmla="*/ 5 h 18"/>
                  <a:gd name="T74" fmla="*/ 56 w 211"/>
                  <a:gd name="T75" fmla="*/ 5 h 18"/>
                  <a:gd name="T76" fmla="*/ 67 w 211"/>
                  <a:gd name="T77" fmla="*/ 5 h 18"/>
                  <a:gd name="T78" fmla="*/ 76 w 211"/>
                  <a:gd name="T79" fmla="*/ 5 h 18"/>
                  <a:gd name="T80" fmla="*/ 84 w 211"/>
                  <a:gd name="T81" fmla="*/ 5 h 18"/>
                  <a:gd name="T82" fmla="*/ 89 w 211"/>
                  <a:gd name="T83" fmla="*/ 5 h 18"/>
                  <a:gd name="T84" fmla="*/ 95 w 211"/>
                  <a:gd name="T85" fmla="*/ 3 h 18"/>
                  <a:gd name="T86" fmla="*/ 102 w 211"/>
                  <a:gd name="T87" fmla="*/ 3 h 18"/>
                  <a:gd name="T88" fmla="*/ 109 w 211"/>
                  <a:gd name="T89" fmla="*/ 3 h 18"/>
                  <a:gd name="T90" fmla="*/ 113 w 211"/>
                  <a:gd name="T91" fmla="*/ 3 h 18"/>
                  <a:gd name="T92" fmla="*/ 120 w 211"/>
                  <a:gd name="T93" fmla="*/ 3 h 18"/>
                  <a:gd name="T94" fmla="*/ 127 w 211"/>
                  <a:gd name="T95" fmla="*/ 3 h 18"/>
                  <a:gd name="T96" fmla="*/ 131 w 211"/>
                  <a:gd name="T97" fmla="*/ 3 h 18"/>
                  <a:gd name="T98" fmla="*/ 131 w 211"/>
                  <a:gd name="T99" fmla="*/ 3 h 1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11"/>
                  <a:gd name="T151" fmla="*/ 0 h 18"/>
                  <a:gd name="T152" fmla="*/ 211 w 211"/>
                  <a:gd name="T153" fmla="*/ 18 h 1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11" h="18">
                    <a:moveTo>
                      <a:pt x="131" y="3"/>
                    </a:moveTo>
                    <a:lnTo>
                      <a:pt x="138" y="0"/>
                    </a:lnTo>
                    <a:lnTo>
                      <a:pt x="146" y="0"/>
                    </a:lnTo>
                    <a:lnTo>
                      <a:pt x="155" y="0"/>
                    </a:lnTo>
                    <a:lnTo>
                      <a:pt x="164" y="0"/>
                    </a:lnTo>
                    <a:lnTo>
                      <a:pt x="171" y="0"/>
                    </a:lnTo>
                    <a:lnTo>
                      <a:pt x="180" y="0"/>
                    </a:lnTo>
                    <a:lnTo>
                      <a:pt x="189" y="0"/>
                    </a:lnTo>
                    <a:lnTo>
                      <a:pt x="195" y="3"/>
                    </a:lnTo>
                    <a:lnTo>
                      <a:pt x="204" y="3"/>
                    </a:lnTo>
                    <a:lnTo>
                      <a:pt x="209" y="5"/>
                    </a:lnTo>
                    <a:lnTo>
                      <a:pt x="211" y="7"/>
                    </a:lnTo>
                    <a:lnTo>
                      <a:pt x="209" y="12"/>
                    </a:lnTo>
                    <a:lnTo>
                      <a:pt x="191" y="14"/>
                    </a:lnTo>
                    <a:lnTo>
                      <a:pt x="173" y="16"/>
                    </a:lnTo>
                    <a:lnTo>
                      <a:pt x="155" y="16"/>
                    </a:lnTo>
                    <a:lnTo>
                      <a:pt x="138" y="16"/>
                    </a:lnTo>
                    <a:lnTo>
                      <a:pt x="120" y="16"/>
                    </a:lnTo>
                    <a:lnTo>
                      <a:pt x="100" y="16"/>
                    </a:lnTo>
                    <a:lnTo>
                      <a:pt x="82" y="16"/>
                    </a:lnTo>
                    <a:lnTo>
                      <a:pt x="67" y="18"/>
                    </a:lnTo>
                    <a:lnTo>
                      <a:pt x="58" y="18"/>
                    </a:lnTo>
                    <a:lnTo>
                      <a:pt x="51" y="18"/>
                    </a:lnTo>
                    <a:lnTo>
                      <a:pt x="44" y="18"/>
                    </a:lnTo>
                    <a:lnTo>
                      <a:pt x="36" y="18"/>
                    </a:lnTo>
                    <a:lnTo>
                      <a:pt x="29" y="18"/>
                    </a:lnTo>
                    <a:lnTo>
                      <a:pt x="20" y="18"/>
                    </a:lnTo>
                    <a:lnTo>
                      <a:pt x="13" y="18"/>
                    </a:lnTo>
                    <a:lnTo>
                      <a:pt x="7" y="18"/>
                    </a:lnTo>
                    <a:lnTo>
                      <a:pt x="2" y="14"/>
                    </a:lnTo>
                    <a:lnTo>
                      <a:pt x="0" y="12"/>
                    </a:lnTo>
                    <a:lnTo>
                      <a:pt x="0" y="7"/>
                    </a:lnTo>
                    <a:lnTo>
                      <a:pt x="5" y="7"/>
                    </a:lnTo>
                    <a:lnTo>
                      <a:pt x="13" y="5"/>
                    </a:lnTo>
                    <a:lnTo>
                      <a:pt x="22" y="5"/>
                    </a:lnTo>
                    <a:lnTo>
                      <a:pt x="33" y="5"/>
                    </a:lnTo>
                    <a:lnTo>
                      <a:pt x="44" y="5"/>
                    </a:lnTo>
                    <a:lnTo>
                      <a:pt x="56" y="5"/>
                    </a:lnTo>
                    <a:lnTo>
                      <a:pt x="67" y="5"/>
                    </a:lnTo>
                    <a:lnTo>
                      <a:pt x="76" y="5"/>
                    </a:lnTo>
                    <a:lnTo>
                      <a:pt x="84" y="5"/>
                    </a:lnTo>
                    <a:lnTo>
                      <a:pt x="89" y="5"/>
                    </a:lnTo>
                    <a:lnTo>
                      <a:pt x="95" y="3"/>
                    </a:lnTo>
                    <a:lnTo>
                      <a:pt x="102" y="3"/>
                    </a:lnTo>
                    <a:lnTo>
                      <a:pt x="109" y="3"/>
                    </a:lnTo>
                    <a:lnTo>
                      <a:pt x="113" y="3"/>
                    </a:lnTo>
                    <a:lnTo>
                      <a:pt x="120" y="3"/>
                    </a:lnTo>
                    <a:lnTo>
                      <a:pt x="127" y="3"/>
                    </a:lnTo>
                    <a:lnTo>
                      <a:pt x="131" y="3"/>
                    </a:lnTo>
                    <a:close/>
                  </a:path>
                </a:pathLst>
              </a:custGeom>
              <a:solidFill>
                <a:srgbClr val="FFFF85"/>
              </a:solidFill>
              <a:ln w="9525">
                <a:noFill/>
                <a:round/>
                <a:headEnd/>
                <a:tailEnd/>
              </a:ln>
            </p:spPr>
            <p:txBody>
              <a:bodyPr/>
              <a:lstStyle/>
              <a:p>
                <a:endParaRPr lang="en-US"/>
              </a:p>
            </p:txBody>
          </p:sp>
          <p:sp>
            <p:nvSpPr>
              <p:cNvPr id="157747" name="Freeform 49"/>
              <p:cNvSpPr>
                <a:spLocks/>
              </p:cNvSpPr>
              <p:nvPr/>
            </p:nvSpPr>
            <p:spPr bwMode="auto">
              <a:xfrm>
                <a:off x="2882" y="1582"/>
                <a:ext cx="264" cy="18"/>
              </a:xfrm>
              <a:custGeom>
                <a:avLst/>
                <a:gdLst>
                  <a:gd name="T0" fmla="*/ 166 w 264"/>
                  <a:gd name="T1" fmla="*/ 0 h 18"/>
                  <a:gd name="T2" fmla="*/ 175 w 264"/>
                  <a:gd name="T3" fmla="*/ 0 h 18"/>
                  <a:gd name="T4" fmla="*/ 184 w 264"/>
                  <a:gd name="T5" fmla="*/ 0 h 18"/>
                  <a:gd name="T6" fmla="*/ 195 w 264"/>
                  <a:gd name="T7" fmla="*/ 0 h 18"/>
                  <a:gd name="T8" fmla="*/ 206 w 264"/>
                  <a:gd name="T9" fmla="*/ 0 h 18"/>
                  <a:gd name="T10" fmla="*/ 217 w 264"/>
                  <a:gd name="T11" fmla="*/ 0 h 18"/>
                  <a:gd name="T12" fmla="*/ 228 w 264"/>
                  <a:gd name="T13" fmla="*/ 0 h 18"/>
                  <a:gd name="T14" fmla="*/ 237 w 264"/>
                  <a:gd name="T15" fmla="*/ 0 h 18"/>
                  <a:gd name="T16" fmla="*/ 248 w 264"/>
                  <a:gd name="T17" fmla="*/ 0 h 18"/>
                  <a:gd name="T18" fmla="*/ 253 w 264"/>
                  <a:gd name="T19" fmla="*/ 0 h 18"/>
                  <a:gd name="T20" fmla="*/ 257 w 264"/>
                  <a:gd name="T21" fmla="*/ 2 h 18"/>
                  <a:gd name="T22" fmla="*/ 259 w 264"/>
                  <a:gd name="T23" fmla="*/ 2 h 18"/>
                  <a:gd name="T24" fmla="*/ 264 w 264"/>
                  <a:gd name="T25" fmla="*/ 4 h 18"/>
                  <a:gd name="T26" fmla="*/ 264 w 264"/>
                  <a:gd name="T27" fmla="*/ 7 h 18"/>
                  <a:gd name="T28" fmla="*/ 261 w 264"/>
                  <a:gd name="T29" fmla="*/ 11 h 18"/>
                  <a:gd name="T30" fmla="*/ 239 w 264"/>
                  <a:gd name="T31" fmla="*/ 13 h 18"/>
                  <a:gd name="T32" fmla="*/ 217 w 264"/>
                  <a:gd name="T33" fmla="*/ 13 h 18"/>
                  <a:gd name="T34" fmla="*/ 195 w 264"/>
                  <a:gd name="T35" fmla="*/ 13 h 18"/>
                  <a:gd name="T36" fmla="*/ 173 w 264"/>
                  <a:gd name="T37" fmla="*/ 16 h 18"/>
                  <a:gd name="T38" fmla="*/ 151 w 264"/>
                  <a:gd name="T39" fmla="*/ 16 h 18"/>
                  <a:gd name="T40" fmla="*/ 128 w 264"/>
                  <a:gd name="T41" fmla="*/ 16 h 18"/>
                  <a:gd name="T42" fmla="*/ 104 w 264"/>
                  <a:gd name="T43" fmla="*/ 16 h 18"/>
                  <a:gd name="T44" fmla="*/ 84 w 264"/>
                  <a:gd name="T45" fmla="*/ 18 h 18"/>
                  <a:gd name="T46" fmla="*/ 75 w 264"/>
                  <a:gd name="T47" fmla="*/ 18 h 18"/>
                  <a:gd name="T48" fmla="*/ 66 w 264"/>
                  <a:gd name="T49" fmla="*/ 18 h 18"/>
                  <a:gd name="T50" fmla="*/ 55 w 264"/>
                  <a:gd name="T51" fmla="*/ 18 h 18"/>
                  <a:gd name="T52" fmla="*/ 46 w 264"/>
                  <a:gd name="T53" fmla="*/ 18 h 18"/>
                  <a:gd name="T54" fmla="*/ 35 w 264"/>
                  <a:gd name="T55" fmla="*/ 18 h 18"/>
                  <a:gd name="T56" fmla="*/ 26 w 264"/>
                  <a:gd name="T57" fmla="*/ 18 h 18"/>
                  <a:gd name="T58" fmla="*/ 18 w 264"/>
                  <a:gd name="T59" fmla="*/ 18 h 18"/>
                  <a:gd name="T60" fmla="*/ 11 w 264"/>
                  <a:gd name="T61" fmla="*/ 18 h 18"/>
                  <a:gd name="T62" fmla="*/ 7 w 264"/>
                  <a:gd name="T63" fmla="*/ 16 h 18"/>
                  <a:gd name="T64" fmla="*/ 2 w 264"/>
                  <a:gd name="T65" fmla="*/ 13 h 18"/>
                  <a:gd name="T66" fmla="*/ 0 w 264"/>
                  <a:gd name="T67" fmla="*/ 11 h 18"/>
                  <a:gd name="T68" fmla="*/ 0 w 264"/>
                  <a:gd name="T69" fmla="*/ 11 h 18"/>
                  <a:gd name="T70" fmla="*/ 0 w 264"/>
                  <a:gd name="T71" fmla="*/ 7 h 18"/>
                  <a:gd name="T72" fmla="*/ 4 w 264"/>
                  <a:gd name="T73" fmla="*/ 7 h 18"/>
                  <a:gd name="T74" fmla="*/ 15 w 264"/>
                  <a:gd name="T75" fmla="*/ 4 h 18"/>
                  <a:gd name="T76" fmla="*/ 29 w 264"/>
                  <a:gd name="T77" fmla="*/ 4 h 18"/>
                  <a:gd name="T78" fmla="*/ 42 w 264"/>
                  <a:gd name="T79" fmla="*/ 4 h 18"/>
                  <a:gd name="T80" fmla="*/ 57 w 264"/>
                  <a:gd name="T81" fmla="*/ 4 h 18"/>
                  <a:gd name="T82" fmla="*/ 71 w 264"/>
                  <a:gd name="T83" fmla="*/ 4 h 18"/>
                  <a:gd name="T84" fmla="*/ 84 w 264"/>
                  <a:gd name="T85" fmla="*/ 4 h 18"/>
                  <a:gd name="T86" fmla="*/ 95 w 264"/>
                  <a:gd name="T87" fmla="*/ 4 h 18"/>
                  <a:gd name="T88" fmla="*/ 104 w 264"/>
                  <a:gd name="T89" fmla="*/ 4 h 18"/>
                  <a:gd name="T90" fmla="*/ 113 w 264"/>
                  <a:gd name="T91" fmla="*/ 4 h 18"/>
                  <a:gd name="T92" fmla="*/ 120 w 264"/>
                  <a:gd name="T93" fmla="*/ 2 h 18"/>
                  <a:gd name="T94" fmla="*/ 128 w 264"/>
                  <a:gd name="T95" fmla="*/ 2 h 18"/>
                  <a:gd name="T96" fmla="*/ 137 w 264"/>
                  <a:gd name="T97" fmla="*/ 2 h 18"/>
                  <a:gd name="T98" fmla="*/ 144 w 264"/>
                  <a:gd name="T99" fmla="*/ 0 h 18"/>
                  <a:gd name="T100" fmla="*/ 151 w 264"/>
                  <a:gd name="T101" fmla="*/ 0 h 18"/>
                  <a:gd name="T102" fmla="*/ 159 w 264"/>
                  <a:gd name="T103" fmla="*/ 0 h 18"/>
                  <a:gd name="T104" fmla="*/ 166 w 264"/>
                  <a:gd name="T105" fmla="*/ 0 h 18"/>
                  <a:gd name="T106" fmla="*/ 166 w 264"/>
                  <a:gd name="T107" fmla="*/ 0 h 1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64"/>
                  <a:gd name="T163" fmla="*/ 0 h 18"/>
                  <a:gd name="T164" fmla="*/ 264 w 264"/>
                  <a:gd name="T165" fmla="*/ 18 h 1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64" h="18">
                    <a:moveTo>
                      <a:pt x="166" y="0"/>
                    </a:moveTo>
                    <a:lnTo>
                      <a:pt x="175" y="0"/>
                    </a:lnTo>
                    <a:lnTo>
                      <a:pt x="184" y="0"/>
                    </a:lnTo>
                    <a:lnTo>
                      <a:pt x="195" y="0"/>
                    </a:lnTo>
                    <a:lnTo>
                      <a:pt x="206" y="0"/>
                    </a:lnTo>
                    <a:lnTo>
                      <a:pt x="217" y="0"/>
                    </a:lnTo>
                    <a:lnTo>
                      <a:pt x="228" y="0"/>
                    </a:lnTo>
                    <a:lnTo>
                      <a:pt x="237" y="0"/>
                    </a:lnTo>
                    <a:lnTo>
                      <a:pt x="248" y="0"/>
                    </a:lnTo>
                    <a:lnTo>
                      <a:pt x="253" y="0"/>
                    </a:lnTo>
                    <a:lnTo>
                      <a:pt x="257" y="2"/>
                    </a:lnTo>
                    <a:lnTo>
                      <a:pt x="259" y="2"/>
                    </a:lnTo>
                    <a:lnTo>
                      <a:pt x="264" y="4"/>
                    </a:lnTo>
                    <a:lnTo>
                      <a:pt x="264" y="7"/>
                    </a:lnTo>
                    <a:lnTo>
                      <a:pt x="261" y="11"/>
                    </a:lnTo>
                    <a:lnTo>
                      <a:pt x="239" y="13"/>
                    </a:lnTo>
                    <a:lnTo>
                      <a:pt x="217" y="13"/>
                    </a:lnTo>
                    <a:lnTo>
                      <a:pt x="195" y="13"/>
                    </a:lnTo>
                    <a:lnTo>
                      <a:pt x="173" y="16"/>
                    </a:lnTo>
                    <a:lnTo>
                      <a:pt x="151" y="16"/>
                    </a:lnTo>
                    <a:lnTo>
                      <a:pt x="128" y="16"/>
                    </a:lnTo>
                    <a:lnTo>
                      <a:pt x="104" y="16"/>
                    </a:lnTo>
                    <a:lnTo>
                      <a:pt x="84" y="18"/>
                    </a:lnTo>
                    <a:lnTo>
                      <a:pt x="75" y="18"/>
                    </a:lnTo>
                    <a:lnTo>
                      <a:pt x="66" y="18"/>
                    </a:lnTo>
                    <a:lnTo>
                      <a:pt x="55" y="18"/>
                    </a:lnTo>
                    <a:lnTo>
                      <a:pt x="46" y="18"/>
                    </a:lnTo>
                    <a:lnTo>
                      <a:pt x="35" y="18"/>
                    </a:lnTo>
                    <a:lnTo>
                      <a:pt x="26" y="18"/>
                    </a:lnTo>
                    <a:lnTo>
                      <a:pt x="18" y="18"/>
                    </a:lnTo>
                    <a:lnTo>
                      <a:pt x="11" y="18"/>
                    </a:lnTo>
                    <a:lnTo>
                      <a:pt x="7" y="16"/>
                    </a:lnTo>
                    <a:lnTo>
                      <a:pt x="2" y="13"/>
                    </a:lnTo>
                    <a:lnTo>
                      <a:pt x="0" y="11"/>
                    </a:lnTo>
                    <a:lnTo>
                      <a:pt x="0" y="7"/>
                    </a:lnTo>
                    <a:lnTo>
                      <a:pt x="4" y="7"/>
                    </a:lnTo>
                    <a:lnTo>
                      <a:pt x="15" y="4"/>
                    </a:lnTo>
                    <a:lnTo>
                      <a:pt x="29" y="4"/>
                    </a:lnTo>
                    <a:lnTo>
                      <a:pt x="42" y="4"/>
                    </a:lnTo>
                    <a:lnTo>
                      <a:pt x="57" y="4"/>
                    </a:lnTo>
                    <a:lnTo>
                      <a:pt x="71" y="4"/>
                    </a:lnTo>
                    <a:lnTo>
                      <a:pt x="84" y="4"/>
                    </a:lnTo>
                    <a:lnTo>
                      <a:pt x="95" y="4"/>
                    </a:lnTo>
                    <a:lnTo>
                      <a:pt x="104" y="4"/>
                    </a:lnTo>
                    <a:lnTo>
                      <a:pt x="113" y="4"/>
                    </a:lnTo>
                    <a:lnTo>
                      <a:pt x="120" y="2"/>
                    </a:lnTo>
                    <a:lnTo>
                      <a:pt x="128" y="2"/>
                    </a:lnTo>
                    <a:lnTo>
                      <a:pt x="137" y="2"/>
                    </a:lnTo>
                    <a:lnTo>
                      <a:pt x="144" y="0"/>
                    </a:lnTo>
                    <a:lnTo>
                      <a:pt x="151" y="0"/>
                    </a:lnTo>
                    <a:lnTo>
                      <a:pt x="159" y="0"/>
                    </a:lnTo>
                    <a:lnTo>
                      <a:pt x="166" y="0"/>
                    </a:lnTo>
                    <a:close/>
                  </a:path>
                </a:pathLst>
              </a:custGeom>
              <a:solidFill>
                <a:srgbClr val="FFFF85"/>
              </a:solidFill>
              <a:ln w="9525">
                <a:noFill/>
                <a:round/>
                <a:headEnd/>
                <a:tailEnd/>
              </a:ln>
            </p:spPr>
            <p:txBody>
              <a:bodyPr/>
              <a:lstStyle/>
              <a:p>
                <a:endParaRPr lang="en-US"/>
              </a:p>
            </p:txBody>
          </p:sp>
          <p:sp>
            <p:nvSpPr>
              <p:cNvPr id="157748" name="Freeform 50"/>
              <p:cNvSpPr>
                <a:spLocks/>
              </p:cNvSpPr>
              <p:nvPr/>
            </p:nvSpPr>
            <p:spPr bwMode="auto">
              <a:xfrm>
                <a:off x="2685" y="1642"/>
                <a:ext cx="494" cy="18"/>
              </a:xfrm>
              <a:custGeom>
                <a:avLst/>
                <a:gdLst>
                  <a:gd name="T0" fmla="*/ 312 w 494"/>
                  <a:gd name="T1" fmla="*/ 2 h 18"/>
                  <a:gd name="T2" fmla="*/ 328 w 494"/>
                  <a:gd name="T3" fmla="*/ 2 h 18"/>
                  <a:gd name="T4" fmla="*/ 345 w 494"/>
                  <a:gd name="T5" fmla="*/ 2 h 18"/>
                  <a:gd name="T6" fmla="*/ 365 w 494"/>
                  <a:gd name="T7" fmla="*/ 0 h 18"/>
                  <a:gd name="T8" fmla="*/ 387 w 494"/>
                  <a:gd name="T9" fmla="*/ 0 h 18"/>
                  <a:gd name="T10" fmla="*/ 407 w 494"/>
                  <a:gd name="T11" fmla="*/ 0 h 18"/>
                  <a:gd name="T12" fmla="*/ 427 w 494"/>
                  <a:gd name="T13" fmla="*/ 0 h 18"/>
                  <a:gd name="T14" fmla="*/ 447 w 494"/>
                  <a:gd name="T15" fmla="*/ 0 h 18"/>
                  <a:gd name="T16" fmla="*/ 465 w 494"/>
                  <a:gd name="T17" fmla="*/ 2 h 18"/>
                  <a:gd name="T18" fmla="*/ 472 w 494"/>
                  <a:gd name="T19" fmla="*/ 2 h 18"/>
                  <a:gd name="T20" fmla="*/ 481 w 494"/>
                  <a:gd name="T21" fmla="*/ 2 h 18"/>
                  <a:gd name="T22" fmla="*/ 487 w 494"/>
                  <a:gd name="T23" fmla="*/ 2 h 18"/>
                  <a:gd name="T24" fmla="*/ 492 w 494"/>
                  <a:gd name="T25" fmla="*/ 4 h 18"/>
                  <a:gd name="T26" fmla="*/ 494 w 494"/>
                  <a:gd name="T27" fmla="*/ 4 h 18"/>
                  <a:gd name="T28" fmla="*/ 494 w 494"/>
                  <a:gd name="T29" fmla="*/ 6 h 18"/>
                  <a:gd name="T30" fmla="*/ 494 w 494"/>
                  <a:gd name="T31" fmla="*/ 9 h 18"/>
                  <a:gd name="T32" fmla="*/ 487 w 494"/>
                  <a:gd name="T33" fmla="*/ 11 h 18"/>
                  <a:gd name="T34" fmla="*/ 450 w 494"/>
                  <a:gd name="T35" fmla="*/ 13 h 18"/>
                  <a:gd name="T36" fmla="*/ 410 w 494"/>
                  <a:gd name="T37" fmla="*/ 15 h 18"/>
                  <a:gd name="T38" fmla="*/ 368 w 494"/>
                  <a:gd name="T39" fmla="*/ 15 h 18"/>
                  <a:gd name="T40" fmla="*/ 325 w 494"/>
                  <a:gd name="T41" fmla="*/ 15 h 18"/>
                  <a:gd name="T42" fmla="*/ 283 w 494"/>
                  <a:gd name="T43" fmla="*/ 15 h 18"/>
                  <a:gd name="T44" fmla="*/ 241 w 494"/>
                  <a:gd name="T45" fmla="*/ 15 h 18"/>
                  <a:gd name="T46" fmla="*/ 197 w 494"/>
                  <a:gd name="T47" fmla="*/ 15 h 18"/>
                  <a:gd name="T48" fmla="*/ 157 w 494"/>
                  <a:gd name="T49" fmla="*/ 18 h 18"/>
                  <a:gd name="T50" fmla="*/ 141 w 494"/>
                  <a:gd name="T51" fmla="*/ 18 h 18"/>
                  <a:gd name="T52" fmla="*/ 124 w 494"/>
                  <a:gd name="T53" fmla="*/ 18 h 18"/>
                  <a:gd name="T54" fmla="*/ 106 w 494"/>
                  <a:gd name="T55" fmla="*/ 18 h 18"/>
                  <a:gd name="T56" fmla="*/ 88 w 494"/>
                  <a:gd name="T57" fmla="*/ 18 h 18"/>
                  <a:gd name="T58" fmla="*/ 68 w 494"/>
                  <a:gd name="T59" fmla="*/ 18 h 18"/>
                  <a:gd name="T60" fmla="*/ 51 w 494"/>
                  <a:gd name="T61" fmla="*/ 18 h 18"/>
                  <a:gd name="T62" fmla="*/ 35 w 494"/>
                  <a:gd name="T63" fmla="*/ 18 h 18"/>
                  <a:gd name="T64" fmla="*/ 22 w 494"/>
                  <a:gd name="T65" fmla="*/ 18 h 18"/>
                  <a:gd name="T66" fmla="*/ 13 w 494"/>
                  <a:gd name="T67" fmla="*/ 15 h 18"/>
                  <a:gd name="T68" fmla="*/ 6 w 494"/>
                  <a:gd name="T69" fmla="*/ 15 h 18"/>
                  <a:gd name="T70" fmla="*/ 2 w 494"/>
                  <a:gd name="T71" fmla="*/ 13 h 18"/>
                  <a:gd name="T72" fmla="*/ 0 w 494"/>
                  <a:gd name="T73" fmla="*/ 11 h 18"/>
                  <a:gd name="T74" fmla="*/ 0 w 494"/>
                  <a:gd name="T75" fmla="*/ 9 h 18"/>
                  <a:gd name="T76" fmla="*/ 2 w 494"/>
                  <a:gd name="T77" fmla="*/ 6 h 18"/>
                  <a:gd name="T78" fmla="*/ 4 w 494"/>
                  <a:gd name="T79" fmla="*/ 6 h 18"/>
                  <a:gd name="T80" fmla="*/ 11 w 494"/>
                  <a:gd name="T81" fmla="*/ 6 h 18"/>
                  <a:gd name="T82" fmla="*/ 31 w 494"/>
                  <a:gd name="T83" fmla="*/ 2 h 18"/>
                  <a:gd name="T84" fmla="*/ 55 w 494"/>
                  <a:gd name="T85" fmla="*/ 2 h 18"/>
                  <a:gd name="T86" fmla="*/ 79 w 494"/>
                  <a:gd name="T87" fmla="*/ 2 h 18"/>
                  <a:gd name="T88" fmla="*/ 106 w 494"/>
                  <a:gd name="T89" fmla="*/ 2 h 18"/>
                  <a:gd name="T90" fmla="*/ 133 w 494"/>
                  <a:gd name="T91" fmla="*/ 2 h 18"/>
                  <a:gd name="T92" fmla="*/ 157 w 494"/>
                  <a:gd name="T93" fmla="*/ 4 h 18"/>
                  <a:gd name="T94" fmla="*/ 179 w 494"/>
                  <a:gd name="T95" fmla="*/ 4 h 18"/>
                  <a:gd name="T96" fmla="*/ 197 w 494"/>
                  <a:gd name="T97" fmla="*/ 4 h 18"/>
                  <a:gd name="T98" fmla="*/ 212 w 494"/>
                  <a:gd name="T99" fmla="*/ 2 h 18"/>
                  <a:gd name="T100" fmla="*/ 228 w 494"/>
                  <a:gd name="T101" fmla="*/ 2 h 18"/>
                  <a:gd name="T102" fmla="*/ 241 w 494"/>
                  <a:gd name="T103" fmla="*/ 2 h 18"/>
                  <a:gd name="T104" fmla="*/ 257 w 494"/>
                  <a:gd name="T105" fmla="*/ 2 h 18"/>
                  <a:gd name="T106" fmla="*/ 270 w 494"/>
                  <a:gd name="T107" fmla="*/ 2 h 18"/>
                  <a:gd name="T108" fmla="*/ 283 w 494"/>
                  <a:gd name="T109" fmla="*/ 2 h 18"/>
                  <a:gd name="T110" fmla="*/ 297 w 494"/>
                  <a:gd name="T111" fmla="*/ 2 h 18"/>
                  <a:gd name="T112" fmla="*/ 312 w 494"/>
                  <a:gd name="T113" fmla="*/ 2 h 18"/>
                  <a:gd name="T114" fmla="*/ 312 w 494"/>
                  <a:gd name="T115" fmla="*/ 2 h 1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94"/>
                  <a:gd name="T175" fmla="*/ 0 h 18"/>
                  <a:gd name="T176" fmla="*/ 494 w 494"/>
                  <a:gd name="T177" fmla="*/ 18 h 1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94" h="18">
                    <a:moveTo>
                      <a:pt x="312" y="2"/>
                    </a:moveTo>
                    <a:lnTo>
                      <a:pt x="328" y="2"/>
                    </a:lnTo>
                    <a:lnTo>
                      <a:pt x="345" y="2"/>
                    </a:lnTo>
                    <a:lnTo>
                      <a:pt x="365" y="0"/>
                    </a:lnTo>
                    <a:lnTo>
                      <a:pt x="387" y="0"/>
                    </a:lnTo>
                    <a:lnTo>
                      <a:pt x="407" y="0"/>
                    </a:lnTo>
                    <a:lnTo>
                      <a:pt x="427" y="0"/>
                    </a:lnTo>
                    <a:lnTo>
                      <a:pt x="447" y="0"/>
                    </a:lnTo>
                    <a:lnTo>
                      <a:pt x="465" y="2"/>
                    </a:lnTo>
                    <a:lnTo>
                      <a:pt x="472" y="2"/>
                    </a:lnTo>
                    <a:lnTo>
                      <a:pt x="481" y="2"/>
                    </a:lnTo>
                    <a:lnTo>
                      <a:pt x="487" y="2"/>
                    </a:lnTo>
                    <a:lnTo>
                      <a:pt x="492" y="4"/>
                    </a:lnTo>
                    <a:lnTo>
                      <a:pt x="494" y="4"/>
                    </a:lnTo>
                    <a:lnTo>
                      <a:pt x="494" y="6"/>
                    </a:lnTo>
                    <a:lnTo>
                      <a:pt x="494" y="9"/>
                    </a:lnTo>
                    <a:lnTo>
                      <a:pt x="487" y="11"/>
                    </a:lnTo>
                    <a:lnTo>
                      <a:pt x="450" y="13"/>
                    </a:lnTo>
                    <a:lnTo>
                      <a:pt x="410" y="15"/>
                    </a:lnTo>
                    <a:lnTo>
                      <a:pt x="368" y="15"/>
                    </a:lnTo>
                    <a:lnTo>
                      <a:pt x="325" y="15"/>
                    </a:lnTo>
                    <a:lnTo>
                      <a:pt x="283" y="15"/>
                    </a:lnTo>
                    <a:lnTo>
                      <a:pt x="241" y="15"/>
                    </a:lnTo>
                    <a:lnTo>
                      <a:pt x="197" y="15"/>
                    </a:lnTo>
                    <a:lnTo>
                      <a:pt x="157" y="18"/>
                    </a:lnTo>
                    <a:lnTo>
                      <a:pt x="141" y="18"/>
                    </a:lnTo>
                    <a:lnTo>
                      <a:pt x="124" y="18"/>
                    </a:lnTo>
                    <a:lnTo>
                      <a:pt x="106" y="18"/>
                    </a:lnTo>
                    <a:lnTo>
                      <a:pt x="88" y="18"/>
                    </a:lnTo>
                    <a:lnTo>
                      <a:pt x="68" y="18"/>
                    </a:lnTo>
                    <a:lnTo>
                      <a:pt x="51" y="18"/>
                    </a:lnTo>
                    <a:lnTo>
                      <a:pt x="35" y="18"/>
                    </a:lnTo>
                    <a:lnTo>
                      <a:pt x="22" y="18"/>
                    </a:lnTo>
                    <a:lnTo>
                      <a:pt x="13" y="15"/>
                    </a:lnTo>
                    <a:lnTo>
                      <a:pt x="6" y="15"/>
                    </a:lnTo>
                    <a:lnTo>
                      <a:pt x="2" y="13"/>
                    </a:lnTo>
                    <a:lnTo>
                      <a:pt x="0" y="11"/>
                    </a:lnTo>
                    <a:lnTo>
                      <a:pt x="0" y="9"/>
                    </a:lnTo>
                    <a:lnTo>
                      <a:pt x="2" y="6"/>
                    </a:lnTo>
                    <a:lnTo>
                      <a:pt x="4" y="6"/>
                    </a:lnTo>
                    <a:lnTo>
                      <a:pt x="11" y="6"/>
                    </a:lnTo>
                    <a:lnTo>
                      <a:pt x="31" y="2"/>
                    </a:lnTo>
                    <a:lnTo>
                      <a:pt x="55" y="2"/>
                    </a:lnTo>
                    <a:lnTo>
                      <a:pt x="79" y="2"/>
                    </a:lnTo>
                    <a:lnTo>
                      <a:pt x="106" y="2"/>
                    </a:lnTo>
                    <a:lnTo>
                      <a:pt x="133" y="2"/>
                    </a:lnTo>
                    <a:lnTo>
                      <a:pt x="157" y="4"/>
                    </a:lnTo>
                    <a:lnTo>
                      <a:pt x="179" y="4"/>
                    </a:lnTo>
                    <a:lnTo>
                      <a:pt x="197" y="4"/>
                    </a:lnTo>
                    <a:lnTo>
                      <a:pt x="212" y="2"/>
                    </a:lnTo>
                    <a:lnTo>
                      <a:pt x="228" y="2"/>
                    </a:lnTo>
                    <a:lnTo>
                      <a:pt x="241" y="2"/>
                    </a:lnTo>
                    <a:lnTo>
                      <a:pt x="257" y="2"/>
                    </a:lnTo>
                    <a:lnTo>
                      <a:pt x="270" y="2"/>
                    </a:lnTo>
                    <a:lnTo>
                      <a:pt x="283" y="2"/>
                    </a:lnTo>
                    <a:lnTo>
                      <a:pt x="297" y="2"/>
                    </a:lnTo>
                    <a:lnTo>
                      <a:pt x="312" y="2"/>
                    </a:lnTo>
                    <a:close/>
                  </a:path>
                </a:pathLst>
              </a:custGeom>
              <a:solidFill>
                <a:srgbClr val="FFFF85"/>
              </a:solidFill>
              <a:ln w="9525">
                <a:noFill/>
                <a:round/>
                <a:headEnd/>
                <a:tailEnd/>
              </a:ln>
            </p:spPr>
            <p:txBody>
              <a:bodyPr/>
              <a:lstStyle/>
              <a:p>
                <a:endParaRPr lang="en-US"/>
              </a:p>
            </p:txBody>
          </p:sp>
          <p:sp>
            <p:nvSpPr>
              <p:cNvPr id="157749" name="Freeform 51"/>
              <p:cNvSpPr>
                <a:spLocks/>
              </p:cNvSpPr>
              <p:nvPr/>
            </p:nvSpPr>
            <p:spPr bwMode="auto">
              <a:xfrm>
                <a:off x="2678" y="1688"/>
                <a:ext cx="494" cy="23"/>
              </a:xfrm>
              <a:custGeom>
                <a:avLst/>
                <a:gdLst>
                  <a:gd name="T0" fmla="*/ 483 w 494"/>
                  <a:gd name="T1" fmla="*/ 0 h 23"/>
                  <a:gd name="T2" fmla="*/ 490 w 494"/>
                  <a:gd name="T3" fmla="*/ 0 h 23"/>
                  <a:gd name="T4" fmla="*/ 494 w 494"/>
                  <a:gd name="T5" fmla="*/ 3 h 23"/>
                  <a:gd name="T6" fmla="*/ 492 w 494"/>
                  <a:gd name="T7" fmla="*/ 7 h 23"/>
                  <a:gd name="T8" fmla="*/ 490 w 494"/>
                  <a:gd name="T9" fmla="*/ 14 h 23"/>
                  <a:gd name="T10" fmla="*/ 465 w 494"/>
                  <a:gd name="T11" fmla="*/ 14 h 23"/>
                  <a:gd name="T12" fmla="*/ 441 w 494"/>
                  <a:gd name="T13" fmla="*/ 14 h 23"/>
                  <a:gd name="T14" fmla="*/ 419 w 494"/>
                  <a:gd name="T15" fmla="*/ 16 h 23"/>
                  <a:gd name="T16" fmla="*/ 397 w 494"/>
                  <a:gd name="T17" fmla="*/ 18 h 23"/>
                  <a:gd name="T18" fmla="*/ 372 w 494"/>
                  <a:gd name="T19" fmla="*/ 18 h 23"/>
                  <a:gd name="T20" fmla="*/ 348 w 494"/>
                  <a:gd name="T21" fmla="*/ 20 h 23"/>
                  <a:gd name="T22" fmla="*/ 321 w 494"/>
                  <a:gd name="T23" fmla="*/ 20 h 23"/>
                  <a:gd name="T24" fmla="*/ 295 w 494"/>
                  <a:gd name="T25" fmla="*/ 20 h 23"/>
                  <a:gd name="T26" fmla="*/ 275 w 494"/>
                  <a:gd name="T27" fmla="*/ 20 h 23"/>
                  <a:gd name="T28" fmla="*/ 255 w 494"/>
                  <a:gd name="T29" fmla="*/ 20 h 23"/>
                  <a:gd name="T30" fmla="*/ 235 w 494"/>
                  <a:gd name="T31" fmla="*/ 20 h 23"/>
                  <a:gd name="T32" fmla="*/ 215 w 494"/>
                  <a:gd name="T33" fmla="*/ 20 h 23"/>
                  <a:gd name="T34" fmla="*/ 195 w 494"/>
                  <a:gd name="T35" fmla="*/ 20 h 23"/>
                  <a:gd name="T36" fmla="*/ 175 w 494"/>
                  <a:gd name="T37" fmla="*/ 23 h 23"/>
                  <a:gd name="T38" fmla="*/ 151 w 494"/>
                  <a:gd name="T39" fmla="*/ 23 h 23"/>
                  <a:gd name="T40" fmla="*/ 128 w 494"/>
                  <a:gd name="T41" fmla="*/ 23 h 23"/>
                  <a:gd name="T42" fmla="*/ 113 w 494"/>
                  <a:gd name="T43" fmla="*/ 23 h 23"/>
                  <a:gd name="T44" fmla="*/ 97 w 494"/>
                  <a:gd name="T45" fmla="*/ 23 h 23"/>
                  <a:gd name="T46" fmla="*/ 82 w 494"/>
                  <a:gd name="T47" fmla="*/ 23 h 23"/>
                  <a:gd name="T48" fmla="*/ 69 w 494"/>
                  <a:gd name="T49" fmla="*/ 23 h 23"/>
                  <a:gd name="T50" fmla="*/ 51 w 494"/>
                  <a:gd name="T51" fmla="*/ 23 h 23"/>
                  <a:gd name="T52" fmla="*/ 38 w 494"/>
                  <a:gd name="T53" fmla="*/ 23 h 23"/>
                  <a:gd name="T54" fmla="*/ 22 w 494"/>
                  <a:gd name="T55" fmla="*/ 23 h 23"/>
                  <a:gd name="T56" fmla="*/ 7 w 494"/>
                  <a:gd name="T57" fmla="*/ 23 h 23"/>
                  <a:gd name="T58" fmla="*/ 0 w 494"/>
                  <a:gd name="T59" fmla="*/ 16 h 23"/>
                  <a:gd name="T60" fmla="*/ 4 w 494"/>
                  <a:gd name="T61" fmla="*/ 11 h 23"/>
                  <a:gd name="T62" fmla="*/ 15 w 494"/>
                  <a:gd name="T63" fmla="*/ 9 h 23"/>
                  <a:gd name="T64" fmla="*/ 33 w 494"/>
                  <a:gd name="T65" fmla="*/ 7 h 23"/>
                  <a:gd name="T66" fmla="*/ 51 w 494"/>
                  <a:gd name="T67" fmla="*/ 7 h 23"/>
                  <a:gd name="T68" fmla="*/ 71 w 494"/>
                  <a:gd name="T69" fmla="*/ 7 h 23"/>
                  <a:gd name="T70" fmla="*/ 89 w 494"/>
                  <a:gd name="T71" fmla="*/ 7 h 23"/>
                  <a:gd name="T72" fmla="*/ 104 w 494"/>
                  <a:gd name="T73" fmla="*/ 7 h 23"/>
                  <a:gd name="T74" fmla="*/ 131 w 494"/>
                  <a:gd name="T75" fmla="*/ 7 h 23"/>
                  <a:gd name="T76" fmla="*/ 157 w 494"/>
                  <a:gd name="T77" fmla="*/ 7 h 23"/>
                  <a:gd name="T78" fmla="*/ 184 w 494"/>
                  <a:gd name="T79" fmla="*/ 7 h 23"/>
                  <a:gd name="T80" fmla="*/ 211 w 494"/>
                  <a:gd name="T81" fmla="*/ 7 h 23"/>
                  <a:gd name="T82" fmla="*/ 237 w 494"/>
                  <a:gd name="T83" fmla="*/ 7 h 23"/>
                  <a:gd name="T84" fmla="*/ 264 w 494"/>
                  <a:gd name="T85" fmla="*/ 7 h 23"/>
                  <a:gd name="T86" fmla="*/ 290 w 494"/>
                  <a:gd name="T87" fmla="*/ 7 h 23"/>
                  <a:gd name="T88" fmla="*/ 319 w 494"/>
                  <a:gd name="T89" fmla="*/ 7 h 23"/>
                  <a:gd name="T90" fmla="*/ 337 w 494"/>
                  <a:gd name="T91" fmla="*/ 7 h 23"/>
                  <a:gd name="T92" fmla="*/ 357 w 494"/>
                  <a:gd name="T93" fmla="*/ 7 h 23"/>
                  <a:gd name="T94" fmla="*/ 377 w 494"/>
                  <a:gd name="T95" fmla="*/ 5 h 23"/>
                  <a:gd name="T96" fmla="*/ 397 w 494"/>
                  <a:gd name="T97" fmla="*/ 5 h 23"/>
                  <a:gd name="T98" fmla="*/ 417 w 494"/>
                  <a:gd name="T99" fmla="*/ 3 h 23"/>
                  <a:gd name="T100" fmla="*/ 437 w 494"/>
                  <a:gd name="T101" fmla="*/ 3 h 23"/>
                  <a:gd name="T102" fmla="*/ 459 w 494"/>
                  <a:gd name="T103" fmla="*/ 0 h 23"/>
                  <a:gd name="T104" fmla="*/ 483 w 494"/>
                  <a:gd name="T105" fmla="*/ 0 h 23"/>
                  <a:gd name="T106" fmla="*/ 483 w 494"/>
                  <a:gd name="T107" fmla="*/ 0 h 2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94"/>
                  <a:gd name="T163" fmla="*/ 0 h 23"/>
                  <a:gd name="T164" fmla="*/ 494 w 494"/>
                  <a:gd name="T165" fmla="*/ 23 h 2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94" h="23">
                    <a:moveTo>
                      <a:pt x="483" y="0"/>
                    </a:moveTo>
                    <a:lnTo>
                      <a:pt x="490" y="0"/>
                    </a:lnTo>
                    <a:lnTo>
                      <a:pt x="494" y="3"/>
                    </a:lnTo>
                    <a:lnTo>
                      <a:pt x="492" y="7"/>
                    </a:lnTo>
                    <a:lnTo>
                      <a:pt x="490" y="14"/>
                    </a:lnTo>
                    <a:lnTo>
                      <a:pt x="465" y="14"/>
                    </a:lnTo>
                    <a:lnTo>
                      <a:pt x="441" y="14"/>
                    </a:lnTo>
                    <a:lnTo>
                      <a:pt x="419" y="16"/>
                    </a:lnTo>
                    <a:lnTo>
                      <a:pt x="397" y="18"/>
                    </a:lnTo>
                    <a:lnTo>
                      <a:pt x="372" y="18"/>
                    </a:lnTo>
                    <a:lnTo>
                      <a:pt x="348" y="20"/>
                    </a:lnTo>
                    <a:lnTo>
                      <a:pt x="321" y="20"/>
                    </a:lnTo>
                    <a:lnTo>
                      <a:pt x="295" y="20"/>
                    </a:lnTo>
                    <a:lnTo>
                      <a:pt x="275" y="20"/>
                    </a:lnTo>
                    <a:lnTo>
                      <a:pt x="255" y="20"/>
                    </a:lnTo>
                    <a:lnTo>
                      <a:pt x="235" y="20"/>
                    </a:lnTo>
                    <a:lnTo>
                      <a:pt x="215" y="20"/>
                    </a:lnTo>
                    <a:lnTo>
                      <a:pt x="195" y="20"/>
                    </a:lnTo>
                    <a:lnTo>
                      <a:pt x="175" y="23"/>
                    </a:lnTo>
                    <a:lnTo>
                      <a:pt x="151" y="23"/>
                    </a:lnTo>
                    <a:lnTo>
                      <a:pt x="128" y="23"/>
                    </a:lnTo>
                    <a:lnTo>
                      <a:pt x="113" y="23"/>
                    </a:lnTo>
                    <a:lnTo>
                      <a:pt x="97" y="23"/>
                    </a:lnTo>
                    <a:lnTo>
                      <a:pt x="82" y="23"/>
                    </a:lnTo>
                    <a:lnTo>
                      <a:pt x="69" y="23"/>
                    </a:lnTo>
                    <a:lnTo>
                      <a:pt x="51" y="23"/>
                    </a:lnTo>
                    <a:lnTo>
                      <a:pt x="38" y="23"/>
                    </a:lnTo>
                    <a:lnTo>
                      <a:pt x="22" y="23"/>
                    </a:lnTo>
                    <a:lnTo>
                      <a:pt x="7" y="23"/>
                    </a:lnTo>
                    <a:lnTo>
                      <a:pt x="0" y="16"/>
                    </a:lnTo>
                    <a:lnTo>
                      <a:pt x="4" y="11"/>
                    </a:lnTo>
                    <a:lnTo>
                      <a:pt x="15" y="9"/>
                    </a:lnTo>
                    <a:lnTo>
                      <a:pt x="33" y="7"/>
                    </a:lnTo>
                    <a:lnTo>
                      <a:pt x="51" y="7"/>
                    </a:lnTo>
                    <a:lnTo>
                      <a:pt x="71" y="7"/>
                    </a:lnTo>
                    <a:lnTo>
                      <a:pt x="89" y="7"/>
                    </a:lnTo>
                    <a:lnTo>
                      <a:pt x="104" y="7"/>
                    </a:lnTo>
                    <a:lnTo>
                      <a:pt x="131" y="7"/>
                    </a:lnTo>
                    <a:lnTo>
                      <a:pt x="157" y="7"/>
                    </a:lnTo>
                    <a:lnTo>
                      <a:pt x="184" y="7"/>
                    </a:lnTo>
                    <a:lnTo>
                      <a:pt x="211" y="7"/>
                    </a:lnTo>
                    <a:lnTo>
                      <a:pt x="237" y="7"/>
                    </a:lnTo>
                    <a:lnTo>
                      <a:pt x="264" y="7"/>
                    </a:lnTo>
                    <a:lnTo>
                      <a:pt x="290" y="7"/>
                    </a:lnTo>
                    <a:lnTo>
                      <a:pt x="319" y="7"/>
                    </a:lnTo>
                    <a:lnTo>
                      <a:pt x="337" y="7"/>
                    </a:lnTo>
                    <a:lnTo>
                      <a:pt x="357" y="7"/>
                    </a:lnTo>
                    <a:lnTo>
                      <a:pt x="377" y="5"/>
                    </a:lnTo>
                    <a:lnTo>
                      <a:pt x="397" y="5"/>
                    </a:lnTo>
                    <a:lnTo>
                      <a:pt x="417" y="3"/>
                    </a:lnTo>
                    <a:lnTo>
                      <a:pt x="437" y="3"/>
                    </a:lnTo>
                    <a:lnTo>
                      <a:pt x="459" y="0"/>
                    </a:lnTo>
                    <a:lnTo>
                      <a:pt x="483" y="0"/>
                    </a:lnTo>
                    <a:close/>
                  </a:path>
                </a:pathLst>
              </a:custGeom>
              <a:solidFill>
                <a:srgbClr val="FFFF85"/>
              </a:solidFill>
              <a:ln w="9525">
                <a:noFill/>
                <a:round/>
                <a:headEnd/>
                <a:tailEnd/>
              </a:ln>
            </p:spPr>
            <p:txBody>
              <a:bodyPr/>
              <a:lstStyle/>
              <a:p>
                <a:endParaRPr lang="en-US"/>
              </a:p>
            </p:txBody>
          </p:sp>
          <p:sp>
            <p:nvSpPr>
              <p:cNvPr id="157750" name="Freeform 52"/>
              <p:cNvSpPr>
                <a:spLocks/>
              </p:cNvSpPr>
              <p:nvPr/>
            </p:nvSpPr>
            <p:spPr bwMode="auto">
              <a:xfrm>
                <a:off x="2673" y="1294"/>
                <a:ext cx="497" cy="18"/>
              </a:xfrm>
              <a:custGeom>
                <a:avLst/>
                <a:gdLst>
                  <a:gd name="T0" fmla="*/ 311 w 497"/>
                  <a:gd name="T1" fmla="*/ 2 h 18"/>
                  <a:gd name="T2" fmla="*/ 326 w 497"/>
                  <a:gd name="T3" fmla="*/ 0 h 18"/>
                  <a:gd name="T4" fmla="*/ 346 w 497"/>
                  <a:gd name="T5" fmla="*/ 0 h 18"/>
                  <a:gd name="T6" fmla="*/ 366 w 497"/>
                  <a:gd name="T7" fmla="*/ 0 h 18"/>
                  <a:gd name="T8" fmla="*/ 388 w 497"/>
                  <a:gd name="T9" fmla="*/ 0 h 18"/>
                  <a:gd name="T10" fmla="*/ 408 w 497"/>
                  <a:gd name="T11" fmla="*/ 0 h 18"/>
                  <a:gd name="T12" fmla="*/ 428 w 497"/>
                  <a:gd name="T13" fmla="*/ 0 h 18"/>
                  <a:gd name="T14" fmla="*/ 448 w 497"/>
                  <a:gd name="T15" fmla="*/ 0 h 18"/>
                  <a:gd name="T16" fmla="*/ 466 w 497"/>
                  <a:gd name="T17" fmla="*/ 0 h 18"/>
                  <a:gd name="T18" fmla="*/ 473 w 497"/>
                  <a:gd name="T19" fmla="*/ 0 h 18"/>
                  <a:gd name="T20" fmla="*/ 481 w 497"/>
                  <a:gd name="T21" fmla="*/ 0 h 18"/>
                  <a:gd name="T22" fmla="*/ 488 w 497"/>
                  <a:gd name="T23" fmla="*/ 2 h 18"/>
                  <a:gd name="T24" fmla="*/ 493 w 497"/>
                  <a:gd name="T25" fmla="*/ 4 h 18"/>
                  <a:gd name="T26" fmla="*/ 495 w 497"/>
                  <a:gd name="T27" fmla="*/ 4 h 18"/>
                  <a:gd name="T28" fmla="*/ 497 w 497"/>
                  <a:gd name="T29" fmla="*/ 7 h 18"/>
                  <a:gd name="T30" fmla="*/ 493 w 497"/>
                  <a:gd name="T31" fmla="*/ 7 h 18"/>
                  <a:gd name="T32" fmla="*/ 490 w 497"/>
                  <a:gd name="T33" fmla="*/ 11 h 18"/>
                  <a:gd name="T34" fmla="*/ 450 w 497"/>
                  <a:gd name="T35" fmla="*/ 11 h 18"/>
                  <a:gd name="T36" fmla="*/ 411 w 497"/>
                  <a:gd name="T37" fmla="*/ 13 h 18"/>
                  <a:gd name="T38" fmla="*/ 368 w 497"/>
                  <a:gd name="T39" fmla="*/ 13 h 18"/>
                  <a:gd name="T40" fmla="*/ 329 w 497"/>
                  <a:gd name="T41" fmla="*/ 13 h 18"/>
                  <a:gd name="T42" fmla="*/ 284 w 497"/>
                  <a:gd name="T43" fmla="*/ 13 h 18"/>
                  <a:gd name="T44" fmla="*/ 242 w 497"/>
                  <a:gd name="T45" fmla="*/ 15 h 18"/>
                  <a:gd name="T46" fmla="*/ 198 w 497"/>
                  <a:gd name="T47" fmla="*/ 15 h 18"/>
                  <a:gd name="T48" fmla="*/ 158 w 497"/>
                  <a:gd name="T49" fmla="*/ 18 h 18"/>
                  <a:gd name="T50" fmla="*/ 142 w 497"/>
                  <a:gd name="T51" fmla="*/ 18 h 18"/>
                  <a:gd name="T52" fmla="*/ 125 w 497"/>
                  <a:gd name="T53" fmla="*/ 18 h 18"/>
                  <a:gd name="T54" fmla="*/ 107 w 497"/>
                  <a:gd name="T55" fmla="*/ 18 h 18"/>
                  <a:gd name="T56" fmla="*/ 89 w 497"/>
                  <a:gd name="T57" fmla="*/ 18 h 18"/>
                  <a:gd name="T58" fmla="*/ 69 w 497"/>
                  <a:gd name="T59" fmla="*/ 15 h 18"/>
                  <a:gd name="T60" fmla="*/ 51 w 497"/>
                  <a:gd name="T61" fmla="*/ 15 h 18"/>
                  <a:gd name="T62" fmla="*/ 36 w 497"/>
                  <a:gd name="T63" fmla="*/ 15 h 18"/>
                  <a:gd name="T64" fmla="*/ 23 w 497"/>
                  <a:gd name="T65" fmla="*/ 15 h 18"/>
                  <a:gd name="T66" fmla="*/ 14 w 497"/>
                  <a:gd name="T67" fmla="*/ 15 h 18"/>
                  <a:gd name="T68" fmla="*/ 7 w 497"/>
                  <a:gd name="T69" fmla="*/ 13 h 18"/>
                  <a:gd name="T70" fmla="*/ 3 w 497"/>
                  <a:gd name="T71" fmla="*/ 11 h 18"/>
                  <a:gd name="T72" fmla="*/ 0 w 497"/>
                  <a:gd name="T73" fmla="*/ 11 h 18"/>
                  <a:gd name="T74" fmla="*/ 0 w 497"/>
                  <a:gd name="T75" fmla="*/ 7 h 18"/>
                  <a:gd name="T76" fmla="*/ 3 w 497"/>
                  <a:gd name="T77" fmla="*/ 7 h 18"/>
                  <a:gd name="T78" fmla="*/ 5 w 497"/>
                  <a:gd name="T79" fmla="*/ 4 h 18"/>
                  <a:gd name="T80" fmla="*/ 12 w 497"/>
                  <a:gd name="T81" fmla="*/ 4 h 18"/>
                  <a:gd name="T82" fmla="*/ 32 w 497"/>
                  <a:gd name="T83" fmla="*/ 2 h 18"/>
                  <a:gd name="T84" fmla="*/ 56 w 497"/>
                  <a:gd name="T85" fmla="*/ 2 h 18"/>
                  <a:gd name="T86" fmla="*/ 80 w 497"/>
                  <a:gd name="T87" fmla="*/ 2 h 18"/>
                  <a:gd name="T88" fmla="*/ 107 w 497"/>
                  <a:gd name="T89" fmla="*/ 2 h 18"/>
                  <a:gd name="T90" fmla="*/ 133 w 497"/>
                  <a:gd name="T91" fmla="*/ 2 h 18"/>
                  <a:gd name="T92" fmla="*/ 158 w 497"/>
                  <a:gd name="T93" fmla="*/ 4 h 18"/>
                  <a:gd name="T94" fmla="*/ 180 w 497"/>
                  <a:gd name="T95" fmla="*/ 4 h 18"/>
                  <a:gd name="T96" fmla="*/ 198 w 497"/>
                  <a:gd name="T97" fmla="*/ 4 h 18"/>
                  <a:gd name="T98" fmla="*/ 213 w 497"/>
                  <a:gd name="T99" fmla="*/ 2 h 18"/>
                  <a:gd name="T100" fmla="*/ 229 w 497"/>
                  <a:gd name="T101" fmla="*/ 2 h 18"/>
                  <a:gd name="T102" fmla="*/ 242 w 497"/>
                  <a:gd name="T103" fmla="*/ 2 h 18"/>
                  <a:gd name="T104" fmla="*/ 258 w 497"/>
                  <a:gd name="T105" fmla="*/ 2 h 18"/>
                  <a:gd name="T106" fmla="*/ 271 w 497"/>
                  <a:gd name="T107" fmla="*/ 2 h 18"/>
                  <a:gd name="T108" fmla="*/ 284 w 497"/>
                  <a:gd name="T109" fmla="*/ 2 h 18"/>
                  <a:gd name="T110" fmla="*/ 298 w 497"/>
                  <a:gd name="T111" fmla="*/ 2 h 18"/>
                  <a:gd name="T112" fmla="*/ 311 w 497"/>
                  <a:gd name="T113" fmla="*/ 2 h 18"/>
                  <a:gd name="T114" fmla="*/ 311 w 497"/>
                  <a:gd name="T115" fmla="*/ 2 h 1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97"/>
                  <a:gd name="T175" fmla="*/ 0 h 18"/>
                  <a:gd name="T176" fmla="*/ 497 w 497"/>
                  <a:gd name="T177" fmla="*/ 18 h 1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97" h="18">
                    <a:moveTo>
                      <a:pt x="311" y="2"/>
                    </a:moveTo>
                    <a:lnTo>
                      <a:pt x="326" y="0"/>
                    </a:lnTo>
                    <a:lnTo>
                      <a:pt x="346" y="0"/>
                    </a:lnTo>
                    <a:lnTo>
                      <a:pt x="366" y="0"/>
                    </a:lnTo>
                    <a:lnTo>
                      <a:pt x="388" y="0"/>
                    </a:lnTo>
                    <a:lnTo>
                      <a:pt x="408" y="0"/>
                    </a:lnTo>
                    <a:lnTo>
                      <a:pt x="428" y="0"/>
                    </a:lnTo>
                    <a:lnTo>
                      <a:pt x="448" y="0"/>
                    </a:lnTo>
                    <a:lnTo>
                      <a:pt x="466" y="0"/>
                    </a:lnTo>
                    <a:lnTo>
                      <a:pt x="473" y="0"/>
                    </a:lnTo>
                    <a:lnTo>
                      <a:pt x="481" y="0"/>
                    </a:lnTo>
                    <a:lnTo>
                      <a:pt x="488" y="2"/>
                    </a:lnTo>
                    <a:lnTo>
                      <a:pt x="493" y="4"/>
                    </a:lnTo>
                    <a:lnTo>
                      <a:pt x="495" y="4"/>
                    </a:lnTo>
                    <a:lnTo>
                      <a:pt x="497" y="7"/>
                    </a:lnTo>
                    <a:lnTo>
                      <a:pt x="493" y="7"/>
                    </a:lnTo>
                    <a:lnTo>
                      <a:pt x="490" y="11"/>
                    </a:lnTo>
                    <a:lnTo>
                      <a:pt x="450" y="11"/>
                    </a:lnTo>
                    <a:lnTo>
                      <a:pt x="411" y="13"/>
                    </a:lnTo>
                    <a:lnTo>
                      <a:pt x="368" y="13"/>
                    </a:lnTo>
                    <a:lnTo>
                      <a:pt x="329" y="13"/>
                    </a:lnTo>
                    <a:lnTo>
                      <a:pt x="284" y="13"/>
                    </a:lnTo>
                    <a:lnTo>
                      <a:pt x="242" y="15"/>
                    </a:lnTo>
                    <a:lnTo>
                      <a:pt x="198" y="15"/>
                    </a:lnTo>
                    <a:lnTo>
                      <a:pt x="158" y="18"/>
                    </a:lnTo>
                    <a:lnTo>
                      <a:pt x="142" y="18"/>
                    </a:lnTo>
                    <a:lnTo>
                      <a:pt x="125" y="18"/>
                    </a:lnTo>
                    <a:lnTo>
                      <a:pt x="107" y="18"/>
                    </a:lnTo>
                    <a:lnTo>
                      <a:pt x="89" y="18"/>
                    </a:lnTo>
                    <a:lnTo>
                      <a:pt x="69" y="15"/>
                    </a:lnTo>
                    <a:lnTo>
                      <a:pt x="51" y="15"/>
                    </a:lnTo>
                    <a:lnTo>
                      <a:pt x="36" y="15"/>
                    </a:lnTo>
                    <a:lnTo>
                      <a:pt x="23" y="15"/>
                    </a:lnTo>
                    <a:lnTo>
                      <a:pt x="14" y="15"/>
                    </a:lnTo>
                    <a:lnTo>
                      <a:pt x="7" y="13"/>
                    </a:lnTo>
                    <a:lnTo>
                      <a:pt x="3" y="11"/>
                    </a:lnTo>
                    <a:lnTo>
                      <a:pt x="0" y="11"/>
                    </a:lnTo>
                    <a:lnTo>
                      <a:pt x="0" y="7"/>
                    </a:lnTo>
                    <a:lnTo>
                      <a:pt x="3" y="7"/>
                    </a:lnTo>
                    <a:lnTo>
                      <a:pt x="5" y="4"/>
                    </a:lnTo>
                    <a:lnTo>
                      <a:pt x="12" y="4"/>
                    </a:lnTo>
                    <a:lnTo>
                      <a:pt x="32" y="2"/>
                    </a:lnTo>
                    <a:lnTo>
                      <a:pt x="56" y="2"/>
                    </a:lnTo>
                    <a:lnTo>
                      <a:pt x="80" y="2"/>
                    </a:lnTo>
                    <a:lnTo>
                      <a:pt x="107" y="2"/>
                    </a:lnTo>
                    <a:lnTo>
                      <a:pt x="133" y="2"/>
                    </a:lnTo>
                    <a:lnTo>
                      <a:pt x="158" y="4"/>
                    </a:lnTo>
                    <a:lnTo>
                      <a:pt x="180" y="4"/>
                    </a:lnTo>
                    <a:lnTo>
                      <a:pt x="198" y="4"/>
                    </a:lnTo>
                    <a:lnTo>
                      <a:pt x="213" y="2"/>
                    </a:lnTo>
                    <a:lnTo>
                      <a:pt x="229" y="2"/>
                    </a:lnTo>
                    <a:lnTo>
                      <a:pt x="242" y="2"/>
                    </a:lnTo>
                    <a:lnTo>
                      <a:pt x="258" y="2"/>
                    </a:lnTo>
                    <a:lnTo>
                      <a:pt x="271" y="2"/>
                    </a:lnTo>
                    <a:lnTo>
                      <a:pt x="284" y="2"/>
                    </a:lnTo>
                    <a:lnTo>
                      <a:pt x="298" y="2"/>
                    </a:lnTo>
                    <a:lnTo>
                      <a:pt x="311" y="2"/>
                    </a:lnTo>
                    <a:close/>
                  </a:path>
                </a:pathLst>
              </a:custGeom>
              <a:solidFill>
                <a:srgbClr val="FFFF85"/>
              </a:solidFill>
              <a:ln w="9525">
                <a:noFill/>
                <a:round/>
                <a:headEnd/>
                <a:tailEnd/>
              </a:ln>
            </p:spPr>
            <p:txBody>
              <a:bodyPr/>
              <a:lstStyle/>
              <a:p>
                <a:endParaRPr lang="en-US"/>
              </a:p>
            </p:txBody>
          </p:sp>
          <p:sp>
            <p:nvSpPr>
              <p:cNvPr id="157751" name="Freeform 53"/>
              <p:cNvSpPr>
                <a:spLocks/>
              </p:cNvSpPr>
              <p:nvPr/>
            </p:nvSpPr>
            <p:spPr bwMode="auto">
              <a:xfrm>
                <a:off x="2920" y="1788"/>
                <a:ext cx="243" cy="22"/>
              </a:xfrm>
              <a:custGeom>
                <a:avLst/>
                <a:gdLst>
                  <a:gd name="T0" fmla="*/ 188 w 243"/>
                  <a:gd name="T1" fmla="*/ 2 h 22"/>
                  <a:gd name="T2" fmla="*/ 192 w 243"/>
                  <a:gd name="T3" fmla="*/ 0 h 22"/>
                  <a:gd name="T4" fmla="*/ 199 w 243"/>
                  <a:gd name="T5" fmla="*/ 0 h 22"/>
                  <a:gd name="T6" fmla="*/ 206 w 243"/>
                  <a:gd name="T7" fmla="*/ 0 h 22"/>
                  <a:gd name="T8" fmla="*/ 212 w 243"/>
                  <a:gd name="T9" fmla="*/ 0 h 22"/>
                  <a:gd name="T10" fmla="*/ 221 w 243"/>
                  <a:gd name="T11" fmla="*/ 0 h 22"/>
                  <a:gd name="T12" fmla="*/ 228 w 243"/>
                  <a:gd name="T13" fmla="*/ 0 h 22"/>
                  <a:gd name="T14" fmla="*/ 232 w 243"/>
                  <a:gd name="T15" fmla="*/ 0 h 22"/>
                  <a:gd name="T16" fmla="*/ 239 w 243"/>
                  <a:gd name="T17" fmla="*/ 2 h 22"/>
                  <a:gd name="T18" fmla="*/ 243 w 243"/>
                  <a:gd name="T19" fmla="*/ 5 h 22"/>
                  <a:gd name="T20" fmla="*/ 239 w 243"/>
                  <a:gd name="T21" fmla="*/ 11 h 22"/>
                  <a:gd name="T22" fmla="*/ 230 w 243"/>
                  <a:gd name="T23" fmla="*/ 13 h 22"/>
                  <a:gd name="T24" fmla="*/ 219 w 243"/>
                  <a:gd name="T25" fmla="*/ 16 h 22"/>
                  <a:gd name="T26" fmla="*/ 208 w 243"/>
                  <a:gd name="T27" fmla="*/ 16 h 22"/>
                  <a:gd name="T28" fmla="*/ 197 w 243"/>
                  <a:gd name="T29" fmla="*/ 16 h 22"/>
                  <a:gd name="T30" fmla="*/ 186 w 243"/>
                  <a:gd name="T31" fmla="*/ 16 h 22"/>
                  <a:gd name="T32" fmla="*/ 175 w 243"/>
                  <a:gd name="T33" fmla="*/ 16 h 22"/>
                  <a:gd name="T34" fmla="*/ 164 w 243"/>
                  <a:gd name="T35" fmla="*/ 16 h 22"/>
                  <a:gd name="T36" fmla="*/ 152 w 243"/>
                  <a:gd name="T37" fmla="*/ 18 h 22"/>
                  <a:gd name="T38" fmla="*/ 135 w 243"/>
                  <a:gd name="T39" fmla="*/ 18 h 22"/>
                  <a:gd name="T40" fmla="*/ 117 w 243"/>
                  <a:gd name="T41" fmla="*/ 18 h 22"/>
                  <a:gd name="T42" fmla="*/ 99 w 243"/>
                  <a:gd name="T43" fmla="*/ 18 h 22"/>
                  <a:gd name="T44" fmla="*/ 82 w 243"/>
                  <a:gd name="T45" fmla="*/ 20 h 22"/>
                  <a:gd name="T46" fmla="*/ 62 w 243"/>
                  <a:gd name="T47" fmla="*/ 20 h 22"/>
                  <a:gd name="T48" fmla="*/ 44 w 243"/>
                  <a:gd name="T49" fmla="*/ 20 h 22"/>
                  <a:gd name="T50" fmla="*/ 26 w 243"/>
                  <a:gd name="T51" fmla="*/ 20 h 22"/>
                  <a:gd name="T52" fmla="*/ 8 w 243"/>
                  <a:gd name="T53" fmla="*/ 22 h 22"/>
                  <a:gd name="T54" fmla="*/ 2 w 243"/>
                  <a:gd name="T55" fmla="*/ 20 h 22"/>
                  <a:gd name="T56" fmla="*/ 0 w 243"/>
                  <a:gd name="T57" fmla="*/ 16 h 22"/>
                  <a:gd name="T58" fmla="*/ 0 w 243"/>
                  <a:gd name="T59" fmla="*/ 13 h 22"/>
                  <a:gd name="T60" fmla="*/ 6 w 243"/>
                  <a:gd name="T61" fmla="*/ 9 h 22"/>
                  <a:gd name="T62" fmla="*/ 15 w 243"/>
                  <a:gd name="T63" fmla="*/ 9 h 22"/>
                  <a:gd name="T64" fmla="*/ 28 w 243"/>
                  <a:gd name="T65" fmla="*/ 7 h 22"/>
                  <a:gd name="T66" fmla="*/ 37 w 243"/>
                  <a:gd name="T67" fmla="*/ 7 h 22"/>
                  <a:gd name="T68" fmla="*/ 48 w 243"/>
                  <a:gd name="T69" fmla="*/ 7 h 22"/>
                  <a:gd name="T70" fmla="*/ 59 w 243"/>
                  <a:gd name="T71" fmla="*/ 7 h 22"/>
                  <a:gd name="T72" fmla="*/ 70 w 243"/>
                  <a:gd name="T73" fmla="*/ 7 h 22"/>
                  <a:gd name="T74" fmla="*/ 82 w 243"/>
                  <a:gd name="T75" fmla="*/ 7 h 22"/>
                  <a:gd name="T76" fmla="*/ 95 w 243"/>
                  <a:gd name="T77" fmla="*/ 7 h 22"/>
                  <a:gd name="T78" fmla="*/ 106 w 243"/>
                  <a:gd name="T79" fmla="*/ 5 h 22"/>
                  <a:gd name="T80" fmla="*/ 117 w 243"/>
                  <a:gd name="T81" fmla="*/ 5 h 22"/>
                  <a:gd name="T82" fmla="*/ 128 w 243"/>
                  <a:gd name="T83" fmla="*/ 2 h 22"/>
                  <a:gd name="T84" fmla="*/ 141 w 243"/>
                  <a:gd name="T85" fmla="*/ 2 h 22"/>
                  <a:gd name="T86" fmla="*/ 152 w 243"/>
                  <a:gd name="T87" fmla="*/ 2 h 22"/>
                  <a:gd name="T88" fmla="*/ 164 w 243"/>
                  <a:gd name="T89" fmla="*/ 2 h 22"/>
                  <a:gd name="T90" fmla="*/ 175 w 243"/>
                  <a:gd name="T91" fmla="*/ 2 h 22"/>
                  <a:gd name="T92" fmla="*/ 188 w 243"/>
                  <a:gd name="T93" fmla="*/ 2 h 22"/>
                  <a:gd name="T94" fmla="*/ 188 w 243"/>
                  <a:gd name="T95" fmla="*/ 2 h 2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3"/>
                  <a:gd name="T145" fmla="*/ 0 h 22"/>
                  <a:gd name="T146" fmla="*/ 243 w 243"/>
                  <a:gd name="T147" fmla="*/ 22 h 2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3" h="22">
                    <a:moveTo>
                      <a:pt x="188" y="2"/>
                    </a:moveTo>
                    <a:lnTo>
                      <a:pt x="192" y="0"/>
                    </a:lnTo>
                    <a:lnTo>
                      <a:pt x="199" y="0"/>
                    </a:lnTo>
                    <a:lnTo>
                      <a:pt x="206" y="0"/>
                    </a:lnTo>
                    <a:lnTo>
                      <a:pt x="212" y="0"/>
                    </a:lnTo>
                    <a:lnTo>
                      <a:pt x="221" y="0"/>
                    </a:lnTo>
                    <a:lnTo>
                      <a:pt x="228" y="0"/>
                    </a:lnTo>
                    <a:lnTo>
                      <a:pt x="232" y="0"/>
                    </a:lnTo>
                    <a:lnTo>
                      <a:pt x="239" y="2"/>
                    </a:lnTo>
                    <a:lnTo>
                      <a:pt x="243" y="5"/>
                    </a:lnTo>
                    <a:lnTo>
                      <a:pt x="239" y="11"/>
                    </a:lnTo>
                    <a:lnTo>
                      <a:pt x="230" y="13"/>
                    </a:lnTo>
                    <a:lnTo>
                      <a:pt x="219" y="16"/>
                    </a:lnTo>
                    <a:lnTo>
                      <a:pt x="208" y="16"/>
                    </a:lnTo>
                    <a:lnTo>
                      <a:pt x="197" y="16"/>
                    </a:lnTo>
                    <a:lnTo>
                      <a:pt x="186" y="16"/>
                    </a:lnTo>
                    <a:lnTo>
                      <a:pt x="175" y="16"/>
                    </a:lnTo>
                    <a:lnTo>
                      <a:pt x="164" y="16"/>
                    </a:lnTo>
                    <a:lnTo>
                      <a:pt x="152" y="18"/>
                    </a:lnTo>
                    <a:lnTo>
                      <a:pt x="135" y="18"/>
                    </a:lnTo>
                    <a:lnTo>
                      <a:pt x="117" y="18"/>
                    </a:lnTo>
                    <a:lnTo>
                      <a:pt x="99" y="18"/>
                    </a:lnTo>
                    <a:lnTo>
                      <a:pt x="82" y="20"/>
                    </a:lnTo>
                    <a:lnTo>
                      <a:pt x="62" y="20"/>
                    </a:lnTo>
                    <a:lnTo>
                      <a:pt x="44" y="20"/>
                    </a:lnTo>
                    <a:lnTo>
                      <a:pt x="26" y="20"/>
                    </a:lnTo>
                    <a:lnTo>
                      <a:pt x="8" y="22"/>
                    </a:lnTo>
                    <a:lnTo>
                      <a:pt x="2" y="20"/>
                    </a:lnTo>
                    <a:lnTo>
                      <a:pt x="0" y="16"/>
                    </a:lnTo>
                    <a:lnTo>
                      <a:pt x="0" y="13"/>
                    </a:lnTo>
                    <a:lnTo>
                      <a:pt x="6" y="9"/>
                    </a:lnTo>
                    <a:lnTo>
                      <a:pt x="15" y="9"/>
                    </a:lnTo>
                    <a:lnTo>
                      <a:pt x="28" y="7"/>
                    </a:lnTo>
                    <a:lnTo>
                      <a:pt x="37" y="7"/>
                    </a:lnTo>
                    <a:lnTo>
                      <a:pt x="48" y="7"/>
                    </a:lnTo>
                    <a:lnTo>
                      <a:pt x="59" y="7"/>
                    </a:lnTo>
                    <a:lnTo>
                      <a:pt x="70" y="7"/>
                    </a:lnTo>
                    <a:lnTo>
                      <a:pt x="82" y="7"/>
                    </a:lnTo>
                    <a:lnTo>
                      <a:pt x="95" y="7"/>
                    </a:lnTo>
                    <a:lnTo>
                      <a:pt x="106" y="5"/>
                    </a:lnTo>
                    <a:lnTo>
                      <a:pt x="117" y="5"/>
                    </a:lnTo>
                    <a:lnTo>
                      <a:pt x="128" y="2"/>
                    </a:lnTo>
                    <a:lnTo>
                      <a:pt x="141" y="2"/>
                    </a:lnTo>
                    <a:lnTo>
                      <a:pt x="152" y="2"/>
                    </a:lnTo>
                    <a:lnTo>
                      <a:pt x="164" y="2"/>
                    </a:lnTo>
                    <a:lnTo>
                      <a:pt x="175" y="2"/>
                    </a:lnTo>
                    <a:lnTo>
                      <a:pt x="188" y="2"/>
                    </a:lnTo>
                    <a:close/>
                  </a:path>
                </a:pathLst>
              </a:custGeom>
              <a:solidFill>
                <a:srgbClr val="FFFF85"/>
              </a:solidFill>
              <a:ln w="9525">
                <a:noFill/>
                <a:round/>
                <a:headEnd/>
                <a:tailEnd/>
              </a:ln>
            </p:spPr>
            <p:txBody>
              <a:bodyPr/>
              <a:lstStyle/>
              <a:p>
                <a:endParaRPr lang="en-US"/>
              </a:p>
            </p:txBody>
          </p:sp>
          <p:sp>
            <p:nvSpPr>
              <p:cNvPr id="157752" name="Freeform 54"/>
              <p:cNvSpPr>
                <a:spLocks/>
              </p:cNvSpPr>
              <p:nvPr/>
            </p:nvSpPr>
            <p:spPr bwMode="auto">
              <a:xfrm>
                <a:off x="2718" y="1799"/>
                <a:ext cx="151" cy="18"/>
              </a:xfrm>
              <a:custGeom>
                <a:avLst/>
                <a:gdLst>
                  <a:gd name="T0" fmla="*/ 42 w 151"/>
                  <a:gd name="T1" fmla="*/ 2 h 18"/>
                  <a:gd name="T2" fmla="*/ 53 w 151"/>
                  <a:gd name="T3" fmla="*/ 2 h 18"/>
                  <a:gd name="T4" fmla="*/ 64 w 151"/>
                  <a:gd name="T5" fmla="*/ 2 h 18"/>
                  <a:gd name="T6" fmla="*/ 77 w 151"/>
                  <a:gd name="T7" fmla="*/ 2 h 18"/>
                  <a:gd name="T8" fmla="*/ 93 w 151"/>
                  <a:gd name="T9" fmla="*/ 2 h 18"/>
                  <a:gd name="T10" fmla="*/ 106 w 151"/>
                  <a:gd name="T11" fmla="*/ 0 h 18"/>
                  <a:gd name="T12" fmla="*/ 120 w 151"/>
                  <a:gd name="T13" fmla="*/ 0 h 18"/>
                  <a:gd name="T14" fmla="*/ 133 w 151"/>
                  <a:gd name="T15" fmla="*/ 0 h 18"/>
                  <a:gd name="T16" fmla="*/ 144 w 151"/>
                  <a:gd name="T17" fmla="*/ 2 h 18"/>
                  <a:gd name="T18" fmla="*/ 148 w 151"/>
                  <a:gd name="T19" fmla="*/ 2 h 18"/>
                  <a:gd name="T20" fmla="*/ 151 w 151"/>
                  <a:gd name="T21" fmla="*/ 5 h 18"/>
                  <a:gd name="T22" fmla="*/ 148 w 151"/>
                  <a:gd name="T23" fmla="*/ 7 h 18"/>
                  <a:gd name="T24" fmla="*/ 146 w 151"/>
                  <a:gd name="T25" fmla="*/ 11 h 18"/>
                  <a:gd name="T26" fmla="*/ 128 w 151"/>
                  <a:gd name="T27" fmla="*/ 13 h 18"/>
                  <a:gd name="T28" fmla="*/ 111 w 151"/>
                  <a:gd name="T29" fmla="*/ 13 h 18"/>
                  <a:gd name="T30" fmla="*/ 93 w 151"/>
                  <a:gd name="T31" fmla="*/ 13 h 18"/>
                  <a:gd name="T32" fmla="*/ 75 w 151"/>
                  <a:gd name="T33" fmla="*/ 16 h 18"/>
                  <a:gd name="T34" fmla="*/ 57 w 151"/>
                  <a:gd name="T35" fmla="*/ 16 h 18"/>
                  <a:gd name="T36" fmla="*/ 40 w 151"/>
                  <a:gd name="T37" fmla="*/ 16 h 18"/>
                  <a:gd name="T38" fmla="*/ 22 w 151"/>
                  <a:gd name="T39" fmla="*/ 16 h 18"/>
                  <a:gd name="T40" fmla="*/ 6 w 151"/>
                  <a:gd name="T41" fmla="*/ 18 h 18"/>
                  <a:gd name="T42" fmla="*/ 0 w 151"/>
                  <a:gd name="T43" fmla="*/ 13 h 18"/>
                  <a:gd name="T44" fmla="*/ 0 w 151"/>
                  <a:gd name="T45" fmla="*/ 11 h 18"/>
                  <a:gd name="T46" fmla="*/ 0 w 151"/>
                  <a:gd name="T47" fmla="*/ 9 h 18"/>
                  <a:gd name="T48" fmla="*/ 2 w 151"/>
                  <a:gd name="T49" fmla="*/ 9 h 18"/>
                  <a:gd name="T50" fmla="*/ 4 w 151"/>
                  <a:gd name="T51" fmla="*/ 7 h 18"/>
                  <a:gd name="T52" fmla="*/ 9 w 151"/>
                  <a:gd name="T53" fmla="*/ 5 h 18"/>
                  <a:gd name="T54" fmla="*/ 15 w 151"/>
                  <a:gd name="T55" fmla="*/ 5 h 18"/>
                  <a:gd name="T56" fmla="*/ 22 w 151"/>
                  <a:gd name="T57" fmla="*/ 5 h 18"/>
                  <a:gd name="T58" fmla="*/ 29 w 151"/>
                  <a:gd name="T59" fmla="*/ 2 h 18"/>
                  <a:gd name="T60" fmla="*/ 33 w 151"/>
                  <a:gd name="T61" fmla="*/ 2 h 18"/>
                  <a:gd name="T62" fmla="*/ 38 w 151"/>
                  <a:gd name="T63" fmla="*/ 2 h 18"/>
                  <a:gd name="T64" fmla="*/ 42 w 151"/>
                  <a:gd name="T65" fmla="*/ 2 h 18"/>
                  <a:gd name="T66" fmla="*/ 42 w 151"/>
                  <a:gd name="T67" fmla="*/ 2 h 1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1"/>
                  <a:gd name="T103" fmla="*/ 0 h 18"/>
                  <a:gd name="T104" fmla="*/ 151 w 151"/>
                  <a:gd name="T105" fmla="*/ 18 h 1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1" h="18">
                    <a:moveTo>
                      <a:pt x="42" y="2"/>
                    </a:moveTo>
                    <a:lnTo>
                      <a:pt x="53" y="2"/>
                    </a:lnTo>
                    <a:lnTo>
                      <a:pt x="64" y="2"/>
                    </a:lnTo>
                    <a:lnTo>
                      <a:pt x="77" y="2"/>
                    </a:lnTo>
                    <a:lnTo>
                      <a:pt x="93" y="2"/>
                    </a:lnTo>
                    <a:lnTo>
                      <a:pt x="106" y="0"/>
                    </a:lnTo>
                    <a:lnTo>
                      <a:pt x="120" y="0"/>
                    </a:lnTo>
                    <a:lnTo>
                      <a:pt x="133" y="0"/>
                    </a:lnTo>
                    <a:lnTo>
                      <a:pt x="144" y="2"/>
                    </a:lnTo>
                    <a:lnTo>
                      <a:pt x="148" y="2"/>
                    </a:lnTo>
                    <a:lnTo>
                      <a:pt x="151" y="5"/>
                    </a:lnTo>
                    <a:lnTo>
                      <a:pt x="148" y="7"/>
                    </a:lnTo>
                    <a:lnTo>
                      <a:pt x="146" y="11"/>
                    </a:lnTo>
                    <a:lnTo>
                      <a:pt x="128" y="13"/>
                    </a:lnTo>
                    <a:lnTo>
                      <a:pt x="111" y="13"/>
                    </a:lnTo>
                    <a:lnTo>
                      <a:pt x="93" y="13"/>
                    </a:lnTo>
                    <a:lnTo>
                      <a:pt x="75" y="16"/>
                    </a:lnTo>
                    <a:lnTo>
                      <a:pt x="57" y="16"/>
                    </a:lnTo>
                    <a:lnTo>
                      <a:pt x="40" y="16"/>
                    </a:lnTo>
                    <a:lnTo>
                      <a:pt x="22" y="16"/>
                    </a:lnTo>
                    <a:lnTo>
                      <a:pt x="6" y="18"/>
                    </a:lnTo>
                    <a:lnTo>
                      <a:pt x="0" y="13"/>
                    </a:lnTo>
                    <a:lnTo>
                      <a:pt x="0" y="11"/>
                    </a:lnTo>
                    <a:lnTo>
                      <a:pt x="0" y="9"/>
                    </a:lnTo>
                    <a:lnTo>
                      <a:pt x="2" y="9"/>
                    </a:lnTo>
                    <a:lnTo>
                      <a:pt x="4" y="7"/>
                    </a:lnTo>
                    <a:lnTo>
                      <a:pt x="9" y="5"/>
                    </a:lnTo>
                    <a:lnTo>
                      <a:pt x="15" y="5"/>
                    </a:lnTo>
                    <a:lnTo>
                      <a:pt x="22" y="5"/>
                    </a:lnTo>
                    <a:lnTo>
                      <a:pt x="29" y="2"/>
                    </a:lnTo>
                    <a:lnTo>
                      <a:pt x="33" y="2"/>
                    </a:lnTo>
                    <a:lnTo>
                      <a:pt x="38" y="2"/>
                    </a:lnTo>
                    <a:lnTo>
                      <a:pt x="42" y="2"/>
                    </a:lnTo>
                    <a:close/>
                  </a:path>
                </a:pathLst>
              </a:custGeom>
              <a:solidFill>
                <a:srgbClr val="FFFF85"/>
              </a:solidFill>
              <a:ln w="9525">
                <a:noFill/>
                <a:round/>
                <a:headEnd/>
                <a:tailEnd/>
              </a:ln>
            </p:spPr>
            <p:txBody>
              <a:bodyPr/>
              <a:lstStyle/>
              <a:p>
                <a:endParaRPr lang="en-US"/>
              </a:p>
            </p:txBody>
          </p:sp>
        </p:grpSp>
      </p:grpSp>
      <p:sp>
        <p:nvSpPr>
          <p:cNvPr id="444471" name="Text Box 55"/>
          <p:cNvSpPr txBox="1">
            <a:spLocks noChangeArrowheads="1"/>
          </p:cNvSpPr>
          <p:nvPr/>
        </p:nvSpPr>
        <p:spPr bwMode="auto">
          <a:xfrm>
            <a:off x="649288" y="3287713"/>
            <a:ext cx="5068887" cy="2794000"/>
          </a:xfrm>
          <a:prstGeom prst="rect">
            <a:avLst/>
          </a:prstGeom>
          <a:noFill/>
          <a:ln w="9525">
            <a:noFill/>
            <a:miter lim="800000"/>
            <a:headEnd/>
            <a:tailEnd/>
          </a:ln>
          <a:effectLst/>
        </p:spPr>
        <p:txBody>
          <a:bodyPr>
            <a:spAutoFit/>
          </a:bodyPr>
          <a:lstStyle/>
          <a:p>
            <a:pPr marL="342900" indent="-342900">
              <a:buFontTx/>
              <a:buAutoNum type="alphaLcParenR"/>
              <a:defRPr/>
            </a:pPr>
            <a:r>
              <a:rPr lang="en-US" sz="2400" b="1"/>
              <a:t> </a:t>
            </a:r>
            <a:r>
              <a:rPr lang="en-US" sz="2400" b="1">
                <a:solidFill>
                  <a:schemeClr val="tx2"/>
                </a:solidFill>
              </a:rPr>
              <a:t>the Moon is very large</a:t>
            </a:r>
          </a:p>
          <a:p>
            <a:pPr marL="342900" indent="-342900">
              <a:buFontTx/>
              <a:buAutoNum type="alphaLcParenR"/>
              <a:defRPr/>
            </a:pPr>
            <a:r>
              <a:rPr lang="en-US" sz="2400" b="1">
                <a:solidFill>
                  <a:schemeClr val="tx2"/>
                </a:solidFill>
              </a:rPr>
              <a:t>atmospheric conditions are just right</a:t>
            </a:r>
          </a:p>
          <a:p>
            <a:pPr marL="342900" indent="-342900">
              <a:buFontTx/>
              <a:buAutoNum type="alphaLcParenR"/>
              <a:defRPr/>
            </a:pPr>
            <a:r>
              <a:rPr lang="en-US" sz="2400" b="1">
                <a:solidFill>
                  <a:schemeClr val="tx2"/>
                </a:solidFill>
              </a:rPr>
              <a:t>the ocean is calm</a:t>
            </a:r>
          </a:p>
          <a:p>
            <a:pPr marL="342900" indent="-342900">
              <a:buFontTx/>
              <a:buAutoNum type="alphaLcParenR"/>
              <a:defRPr/>
            </a:pPr>
            <a:r>
              <a:rPr lang="en-US" sz="2400" b="1">
                <a:solidFill>
                  <a:schemeClr val="tx2"/>
                </a:solidFill>
              </a:rPr>
              <a:t>the ocean is wavy</a:t>
            </a:r>
          </a:p>
          <a:p>
            <a:pPr marL="342900" indent="-342900">
              <a:buFontTx/>
              <a:buAutoNum type="alphaLcParenR"/>
              <a:defRPr/>
            </a:pPr>
            <a:r>
              <a:rPr lang="en-US" sz="2400" b="1">
                <a:solidFill>
                  <a:schemeClr val="tx2"/>
                </a:solidFill>
              </a:rPr>
              <a:t>motion of the Moon</a:t>
            </a:r>
            <a:endParaRPr lang="en-US" sz="2400" b="1">
              <a:solidFill>
                <a:schemeClr val="tx2"/>
              </a:solidFill>
              <a:effectLst>
                <a:outerShdw blurRad="38100" dist="38100" dir="2700000" algn="tl">
                  <a:srgbClr val="C0C0C0"/>
                </a:outerShdw>
              </a:effectLst>
            </a:endParaRPr>
          </a:p>
          <a:p>
            <a:pPr marL="342900" indent="-342900" eaLnBrk="0" hangingPunct="0">
              <a:lnSpc>
                <a:spcPct val="90000"/>
              </a:lnSpc>
              <a:spcBef>
                <a:spcPct val="50000"/>
              </a:spcBef>
              <a:defRPr/>
            </a:pPr>
            <a:endParaRPr lang="en-US" sz="2400" b="1"/>
          </a:p>
        </p:txBody>
      </p:sp>
    </p:spTree>
    <p:extLst>
      <p:ext uri="{BB962C8B-B14F-4D97-AF65-F5344CB8AC3E}">
        <p14:creationId xmlns:p14="http://schemas.microsoft.com/office/powerpoint/2010/main" val="23559890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23554" name="Rectangle 2"/>
          <p:cNvSpPr>
            <a:spLocks noGrp="1" noChangeArrowheads="1"/>
          </p:cNvSpPr>
          <p:nvPr>
            <p:ph type="title"/>
          </p:nvPr>
        </p:nvSpPr>
        <p:spPr/>
        <p:txBody>
          <a:bodyPr/>
          <a:lstStyle/>
          <a:p>
            <a:r>
              <a:rPr lang="en-US"/>
              <a:t>Law of Reflection, cont.</a:t>
            </a:r>
          </a:p>
        </p:txBody>
      </p:sp>
      <p:sp>
        <p:nvSpPr>
          <p:cNvPr id="23555" name="Rectangle 3"/>
          <p:cNvSpPr>
            <a:spLocks noGrp="1" noChangeArrowheads="1"/>
          </p:cNvSpPr>
          <p:nvPr>
            <p:ph type="body" idx="1"/>
          </p:nvPr>
        </p:nvSpPr>
        <p:spPr/>
        <p:txBody>
          <a:bodyPr/>
          <a:lstStyle/>
          <a:p>
            <a:r>
              <a:rPr lang="en-US"/>
              <a:t>The angle of reflection is equal to the angle of incidence</a:t>
            </a:r>
          </a:p>
          <a:p>
            <a:r>
              <a:rPr lang="en-US" i="1">
                <a:cs typeface="Tahoma" pitchFamily="34" charset="0"/>
              </a:rPr>
              <a:t>θ</a:t>
            </a:r>
            <a:r>
              <a:rPr lang="en-US" baseline="-25000">
                <a:cs typeface="Tahoma" pitchFamily="34" charset="0"/>
              </a:rPr>
              <a:t>1</a:t>
            </a:r>
            <a:r>
              <a:rPr lang="en-US">
                <a:cs typeface="Tahoma" pitchFamily="34" charset="0"/>
              </a:rPr>
              <a:t>’= </a:t>
            </a:r>
            <a:r>
              <a:rPr lang="en-US" i="1">
                <a:cs typeface="Tahoma" pitchFamily="34" charset="0"/>
              </a:rPr>
              <a:t>θ</a:t>
            </a:r>
            <a:r>
              <a:rPr lang="en-US" baseline="-25000">
                <a:cs typeface="Tahoma" pitchFamily="34" charset="0"/>
              </a:rPr>
              <a:t>1</a:t>
            </a:r>
            <a:endParaRPr lang="en-US">
              <a:cs typeface="Tahoma" pitchFamily="34" charset="0"/>
            </a:endParaRPr>
          </a:p>
          <a:p>
            <a:pPr lvl="1"/>
            <a:r>
              <a:rPr lang="en-US">
                <a:cs typeface="Tahoma" pitchFamily="34" charset="0"/>
              </a:rPr>
              <a:t>This relationship is called the </a:t>
            </a:r>
            <a:r>
              <a:rPr lang="en-US" b="1">
                <a:cs typeface="Tahoma" pitchFamily="34" charset="0"/>
              </a:rPr>
              <a:t>Law of Reflection</a:t>
            </a:r>
            <a:endParaRPr lang="en-US">
              <a:cs typeface="Tahoma" pitchFamily="34" charset="0"/>
            </a:endParaRPr>
          </a:p>
          <a:p>
            <a:r>
              <a:rPr lang="en-US">
                <a:cs typeface="Tahoma" pitchFamily="34" charset="0"/>
              </a:rPr>
              <a:t>The incident ray, the reflected ray and the normal are all in the same plane</a:t>
            </a: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ooter Placeholder 4"/>
          <p:cNvSpPr>
            <a:spLocks noGrp="1"/>
          </p:cNvSpPr>
          <p:nvPr>
            <p:ph type="ftr" sz="quarter" idx="11"/>
          </p:nvPr>
        </p:nvSpPr>
        <p:spPr/>
        <p:txBody>
          <a:bodyPr/>
          <a:lstStyle/>
          <a:p>
            <a:r>
              <a:rPr lang="en-US"/>
              <a:t>R. Todd Lines</a:t>
            </a:r>
          </a:p>
        </p:txBody>
      </p:sp>
      <p:sp>
        <p:nvSpPr>
          <p:cNvPr id="25602" name="Rectangle 2"/>
          <p:cNvSpPr>
            <a:spLocks noGrp="1" noChangeArrowheads="1"/>
          </p:cNvSpPr>
          <p:nvPr>
            <p:ph type="title"/>
          </p:nvPr>
        </p:nvSpPr>
        <p:spPr/>
        <p:txBody>
          <a:bodyPr/>
          <a:lstStyle/>
          <a:p>
            <a:r>
              <a:rPr lang="en-US"/>
              <a:t>Retroreflection</a:t>
            </a:r>
          </a:p>
        </p:txBody>
      </p:sp>
      <p:sp>
        <p:nvSpPr>
          <p:cNvPr id="25603" name="Rectangle 3"/>
          <p:cNvSpPr>
            <a:spLocks noGrp="1" noChangeArrowheads="1"/>
          </p:cNvSpPr>
          <p:nvPr>
            <p:ph type="body" idx="1"/>
          </p:nvPr>
        </p:nvSpPr>
        <p:spPr>
          <a:xfrm>
            <a:off x="457200" y="1600200"/>
            <a:ext cx="3733800" cy="4525963"/>
          </a:xfrm>
        </p:spPr>
        <p:txBody>
          <a:bodyPr/>
          <a:lstStyle/>
          <a:p>
            <a:pPr>
              <a:lnSpc>
                <a:spcPct val="90000"/>
              </a:lnSpc>
            </a:pPr>
            <a:r>
              <a:rPr lang="en-US" sz="2800"/>
              <a:t>Assume the angle between two mirrors is 90</a:t>
            </a:r>
            <a:r>
              <a:rPr lang="en-US" sz="2800" baseline="30000"/>
              <a:t>o</a:t>
            </a:r>
            <a:endParaRPr lang="en-US" sz="2800"/>
          </a:p>
          <a:p>
            <a:pPr>
              <a:lnSpc>
                <a:spcPct val="90000"/>
              </a:lnSpc>
            </a:pPr>
            <a:r>
              <a:rPr lang="en-US" sz="2800"/>
              <a:t>The reflected beam returns to the source parallel to its original path</a:t>
            </a:r>
          </a:p>
          <a:p>
            <a:pPr>
              <a:lnSpc>
                <a:spcPct val="90000"/>
              </a:lnSpc>
            </a:pPr>
            <a:r>
              <a:rPr lang="en-US" sz="2800"/>
              <a:t>This phenomenon is called </a:t>
            </a:r>
            <a:r>
              <a:rPr lang="en-US" sz="2800" i="1"/>
              <a:t>retroreflection</a:t>
            </a:r>
            <a:endParaRPr lang="en-US" sz="2800"/>
          </a:p>
          <a:p>
            <a:pPr>
              <a:lnSpc>
                <a:spcPct val="90000"/>
              </a:lnSpc>
            </a:pPr>
            <a:endParaRPr lang="en-US" sz="2800"/>
          </a:p>
        </p:txBody>
      </p:sp>
      <p:grpSp>
        <p:nvGrpSpPr>
          <p:cNvPr id="2" name="Group 4"/>
          <p:cNvGrpSpPr>
            <a:grpSpLocks/>
          </p:cNvGrpSpPr>
          <p:nvPr/>
        </p:nvGrpSpPr>
        <p:grpSpPr bwMode="auto">
          <a:xfrm>
            <a:off x="5257800" y="2057400"/>
            <a:ext cx="3505200" cy="3276600"/>
            <a:chOff x="3312" y="1296"/>
            <a:chExt cx="2208" cy="2064"/>
          </a:xfrm>
        </p:grpSpPr>
        <p:sp>
          <p:nvSpPr>
            <p:cNvPr id="25605" name="Rectangle 5"/>
            <p:cNvSpPr>
              <a:spLocks noChangeArrowheads="1"/>
            </p:cNvSpPr>
            <p:nvPr/>
          </p:nvSpPr>
          <p:spPr bwMode="auto">
            <a:xfrm>
              <a:off x="5280" y="3120"/>
              <a:ext cx="192" cy="192"/>
            </a:xfrm>
            <a:prstGeom prst="rect">
              <a:avLst/>
            </a:prstGeom>
            <a:noFill/>
            <a:ln w="9525" algn="ctr">
              <a:solidFill>
                <a:schemeClr val="tx1"/>
              </a:solidFill>
              <a:prstDash val="dash"/>
              <a:miter lim="800000"/>
              <a:headEnd/>
              <a:tailEnd/>
            </a:ln>
            <a:effectLst/>
          </p:spPr>
          <p:txBody>
            <a:bodyPr wrap="none" anchor="ctr"/>
            <a:lstStyle/>
            <a:p>
              <a:endParaRPr lang="en-US"/>
            </a:p>
          </p:txBody>
        </p:sp>
        <p:sp>
          <p:nvSpPr>
            <p:cNvPr id="25606" name="Rectangle 6"/>
            <p:cNvSpPr>
              <a:spLocks noChangeArrowheads="1"/>
            </p:cNvSpPr>
            <p:nvPr/>
          </p:nvSpPr>
          <p:spPr bwMode="auto">
            <a:xfrm>
              <a:off x="5472" y="1296"/>
              <a:ext cx="48" cy="2064"/>
            </a:xfrm>
            <a:prstGeom prst="rect">
              <a:avLst/>
            </a:prstGeom>
            <a:solidFill>
              <a:schemeClr val="accent1"/>
            </a:solidFill>
            <a:ln w="9525" algn="ctr">
              <a:solidFill>
                <a:schemeClr val="tx1"/>
              </a:solidFill>
              <a:miter lim="800000"/>
              <a:headEnd/>
              <a:tailEnd/>
            </a:ln>
            <a:effectLst/>
          </p:spPr>
          <p:txBody>
            <a:bodyPr wrap="none" anchor="ctr"/>
            <a:lstStyle/>
            <a:p>
              <a:endParaRPr lang="en-US"/>
            </a:p>
          </p:txBody>
        </p:sp>
        <p:sp>
          <p:nvSpPr>
            <p:cNvPr id="25607" name="Rectangle 7"/>
            <p:cNvSpPr>
              <a:spLocks noChangeArrowheads="1"/>
            </p:cNvSpPr>
            <p:nvPr/>
          </p:nvSpPr>
          <p:spPr bwMode="auto">
            <a:xfrm flipH="1" flipV="1">
              <a:off x="3456" y="3312"/>
              <a:ext cx="2016" cy="48"/>
            </a:xfrm>
            <a:prstGeom prst="rect">
              <a:avLst/>
            </a:prstGeom>
            <a:solidFill>
              <a:schemeClr val="accent1"/>
            </a:solidFill>
            <a:ln w="9525" algn="ctr">
              <a:solidFill>
                <a:schemeClr val="tx1"/>
              </a:solidFill>
              <a:miter lim="800000"/>
              <a:headEnd/>
              <a:tailEnd/>
            </a:ln>
            <a:effectLst/>
          </p:spPr>
          <p:txBody>
            <a:bodyPr wrap="none" anchor="ctr"/>
            <a:lstStyle/>
            <a:p>
              <a:endParaRPr lang="en-US"/>
            </a:p>
          </p:txBody>
        </p:sp>
        <p:sp>
          <p:nvSpPr>
            <p:cNvPr id="25608" name="Line 8"/>
            <p:cNvSpPr>
              <a:spLocks noChangeShapeType="1"/>
            </p:cNvSpPr>
            <p:nvPr/>
          </p:nvSpPr>
          <p:spPr bwMode="auto">
            <a:xfrm>
              <a:off x="3312" y="2640"/>
              <a:ext cx="1008" cy="672"/>
            </a:xfrm>
            <a:prstGeom prst="line">
              <a:avLst/>
            </a:prstGeom>
            <a:noFill/>
            <a:ln w="9525">
              <a:solidFill>
                <a:srgbClr val="FF0000"/>
              </a:solidFill>
              <a:miter lim="800000"/>
              <a:headEnd/>
              <a:tailEnd type="triangle" w="med" len="med"/>
            </a:ln>
            <a:effectLst/>
          </p:spPr>
          <p:txBody>
            <a:bodyPr wrap="none" anchor="ctr"/>
            <a:lstStyle/>
            <a:p>
              <a:endParaRPr lang="en-US"/>
            </a:p>
          </p:txBody>
        </p:sp>
        <p:sp>
          <p:nvSpPr>
            <p:cNvPr id="25609" name="Line 9"/>
            <p:cNvSpPr>
              <a:spLocks noChangeShapeType="1"/>
            </p:cNvSpPr>
            <p:nvPr/>
          </p:nvSpPr>
          <p:spPr bwMode="auto">
            <a:xfrm>
              <a:off x="4320" y="2736"/>
              <a:ext cx="0" cy="576"/>
            </a:xfrm>
            <a:prstGeom prst="line">
              <a:avLst/>
            </a:prstGeom>
            <a:noFill/>
            <a:ln w="9525">
              <a:solidFill>
                <a:schemeClr val="tx1"/>
              </a:solidFill>
              <a:prstDash val="dash"/>
              <a:miter lim="800000"/>
              <a:headEnd/>
              <a:tailEnd/>
            </a:ln>
            <a:effectLst/>
          </p:spPr>
          <p:txBody>
            <a:bodyPr wrap="none" anchor="ctr"/>
            <a:lstStyle/>
            <a:p>
              <a:endParaRPr lang="en-US"/>
            </a:p>
          </p:txBody>
        </p:sp>
        <p:sp>
          <p:nvSpPr>
            <p:cNvPr id="25610" name="Line 10"/>
            <p:cNvSpPr>
              <a:spLocks noChangeShapeType="1"/>
            </p:cNvSpPr>
            <p:nvPr/>
          </p:nvSpPr>
          <p:spPr bwMode="auto">
            <a:xfrm flipV="1">
              <a:off x="4320" y="2496"/>
              <a:ext cx="1152" cy="816"/>
            </a:xfrm>
            <a:prstGeom prst="line">
              <a:avLst/>
            </a:prstGeom>
            <a:noFill/>
            <a:ln w="9525">
              <a:solidFill>
                <a:srgbClr val="FF0000"/>
              </a:solidFill>
              <a:miter lim="800000"/>
              <a:headEnd/>
              <a:tailEnd type="triangle" w="med" len="med"/>
            </a:ln>
            <a:effectLst/>
          </p:spPr>
          <p:txBody>
            <a:bodyPr wrap="none" anchor="ctr"/>
            <a:lstStyle/>
            <a:p>
              <a:endParaRPr lang="en-US"/>
            </a:p>
          </p:txBody>
        </p:sp>
        <p:sp>
          <p:nvSpPr>
            <p:cNvPr id="25611" name="Line 11"/>
            <p:cNvSpPr>
              <a:spLocks noChangeShapeType="1"/>
            </p:cNvSpPr>
            <p:nvPr/>
          </p:nvSpPr>
          <p:spPr bwMode="auto">
            <a:xfrm>
              <a:off x="4896" y="2496"/>
              <a:ext cx="576" cy="0"/>
            </a:xfrm>
            <a:prstGeom prst="line">
              <a:avLst/>
            </a:prstGeom>
            <a:noFill/>
            <a:ln w="9525">
              <a:solidFill>
                <a:schemeClr val="tx1"/>
              </a:solidFill>
              <a:prstDash val="dash"/>
              <a:miter lim="800000"/>
              <a:headEnd/>
              <a:tailEnd/>
            </a:ln>
            <a:effectLst/>
          </p:spPr>
          <p:txBody>
            <a:bodyPr wrap="none" anchor="ctr"/>
            <a:lstStyle/>
            <a:p>
              <a:endParaRPr lang="en-US"/>
            </a:p>
          </p:txBody>
        </p:sp>
        <p:sp>
          <p:nvSpPr>
            <p:cNvPr id="25612" name="Line 12"/>
            <p:cNvSpPr>
              <a:spLocks noChangeShapeType="1"/>
            </p:cNvSpPr>
            <p:nvPr/>
          </p:nvSpPr>
          <p:spPr bwMode="auto">
            <a:xfrm flipH="1" flipV="1">
              <a:off x="4320" y="1680"/>
              <a:ext cx="1152" cy="816"/>
            </a:xfrm>
            <a:prstGeom prst="line">
              <a:avLst/>
            </a:prstGeom>
            <a:noFill/>
            <a:ln w="9525">
              <a:solidFill>
                <a:srgbClr val="FF0000"/>
              </a:solidFill>
              <a:miter lim="800000"/>
              <a:headEnd/>
              <a:tailEnd type="triangle" w="med" len="med"/>
            </a:ln>
            <a:effectLst/>
          </p:spPr>
          <p:txBody>
            <a:bodyPr wrap="none" anchor="ctr"/>
            <a:lstStyle/>
            <a:p>
              <a:endParaRPr lang="en-US"/>
            </a:p>
          </p:txBody>
        </p:sp>
        <p:sp>
          <p:nvSpPr>
            <p:cNvPr id="25613" name="Text Box 13"/>
            <p:cNvSpPr txBox="1">
              <a:spLocks noChangeArrowheads="1"/>
            </p:cNvSpPr>
            <p:nvPr/>
          </p:nvSpPr>
          <p:spPr bwMode="auto">
            <a:xfrm>
              <a:off x="3888" y="2640"/>
              <a:ext cx="244" cy="231"/>
            </a:xfrm>
            <a:prstGeom prst="rect">
              <a:avLst/>
            </a:prstGeom>
            <a:noFill/>
            <a:ln w="9525" algn="ctr">
              <a:noFill/>
              <a:miter lim="800000"/>
              <a:headEnd/>
              <a:tailEnd/>
            </a:ln>
            <a:effectLst/>
          </p:spPr>
          <p:txBody>
            <a:bodyPr wrap="none">
              <a:spAutoFit/>
            </a:bodyPr>
            <a:lstStyle/>
            <a:p>
              <a:r>
                <a:rPr lang="en-US" b="0">
                  <a:sym typeface="Symbol" pitchFamily="18" charset="2"/>
                </a:rPr>
                <a:t></a:t>
              </a:r>
              <a:r>
                <a:rPr lang="en-US" b="0" baseline="-25000">
                  <a:sym typeface="Symbol" pitchFamily="18" charset="2"/>
                </a:rPr>
                <a:t>1</a:t>
              </a:r>
            </a:p>
          </p:txBody>
        </p:sp>
        <p:sp>
          <p:nvSpPr>
            <p:cNvPr id="25614" name="Text Box 14"/>
            <p:cNvSpPr txBox="1">
              <a:spLocks noChangeArrowheads="1"/>
            </p:cNvSpPr>
            <p:nvPr/>
          </p:nvSpPr>
          <p:spPr bwMode="auto">
            <a:xfrm>
              <a:off x="4416" y="2736"/>
              <a:ext cx="244" cy="231"/>
            </a:xfrm>
            <a:prstGeom prst="rect">
              <a:avLst/>
            </a:prstGeom>
            <a:noFill/>
            <a:ln w="9525" algn="ctr">
              <a:noFill/>
              <a:miter lim="800000"/>
              <a:headEnd/>
              <a:tailEnd/>
            </a:ln>
            <a:effectLst/>
          </p:spPr>
          <p:txBody>
            <a:bodyPr wrap="none">
              <a:spAutoFit/>
            </a:bodyPr>
            <a:lstStyle/>
            <a:p>
              <a:r>
                <a:rPr lang="en-US" b="0">
                  <a:sym typeface="Symbol" pitchFamily="18" charset="2"/>
                </a:rPr>
                <a:t></a:t>
              </a:r>
              <a:r>
                <a:rPr lang="en-US" b="0" baseline="-25000">
                  <a:sym typeface="Symbol" pitchFamily="18" charset="2"/>
                </a:rPr>
                <a:t>2</a:t>
              </a:r>
            </a:p>
          </p:txBody>
        </p:sp>
        <p:sp>
          <p:nvSpPr>
            <p:cNvPr id="25615" name="Text Box 15"/>
            <p:cNvSpPr txBox="1">
              <a:spLocks noChangeArrowheads="1"/>
            </p:cNvSpPr>
            <p:nvPr/>
          </p:nvSpPr>
          <p:spPr bwMode="auto">
            <a:xfrm>
              <a:off x="4896" y="2496"/>
              <a:ext cx="244" cy="231"/>
            </a:xfrm>
            <a:prstGeom prst="rect">
              <a:avLst/>
            </a:prstGeom>
            <a:noFill/>
            <a:ln w="9525" algn="ctr">
              <a:noFill/>
              <a:miter lim="800000"/>
              <a:headEnd/>
              <a:tailEnd/>
            </a:ln>
            <a:effectLst/>
          </p:spPr>
          <p:txBody>
            <a:bodyPr wrap="none">
              <a:spAutoFit/>
            </a:bodyPr>
            <a:lstStyle/>
            <a:p>
              <a:r>
                <a:rPr lang="en-US" b="0">
                  <a:sym typeface="Symbol" pitchFamily="18" charset="2"/>
                </a:rPr>
                <a:t></a:t>
              </a:r>
              <a:r>
                <a:rPr lang="en-US" b="0" baseline="-25000">
                  <a:sym typeface="Symbol" pitchFamily="18" charset="2"/>
                </a:rPr>
                <a:t>3</a:t>
              </a:r>
            </a:p>
          </p:txBody>
        </p:sp>
        <p:sp>
          <p:nvSpPr>
            <p:cNvPr id="25616" name="Text Box 16"/>
            <p:cNvSpPr txBox="1">
              <a:spLocks noChangeArrowheads="1"/>
            </p:cNvSpPr>
            <p:nvPr/>
          </p:nvSpPr>
          <p:spPr bwMode="auto">
            <a:xfrm>
              <a:off x="4752" y="2160"/>
              <a:ext cx="244" cy="231"/>
            </a:xfrm>
            <a:prstGeom prst="rect">
              <a:avLst/>
            </a:prstGeom>
            <a:noFill/>
            <a:ln w="9525" algn="ctr">
              <a:noFill/>
              <a:miter lim="800000"/>
              <a:headEnd/>
              <a:tailEnd/>
            </a:ln>
            <a:effectLst/>
          </p:spPr>
          <p:txBody>
            <a:bodyPr wrap="none">
              <a:spAutoFit/>
            </a:bodyPr>
            <a:lstStyle/>
            <a:p>
              <a:r>
                <a:rPr lang="en-US" b="0">
                  <a:sym typeface="Symbol" pitchFamily="18" charset="2"/>
                </a:rPr>
                <a:t></a:t>
              </a:r>
              <a:r>
                <a:rPr lang="en-US" b="0" baseline="-25000">
                  <a:sym typeface="Symbol" pitchFamily="18" charset="2"/>
                </a:rPr>
                <a:t>4</a:t>
              </a:r>
            </a:p>
          </p:txBody>
        </p:sp>
        <p:sp>
          <p:nvSpPr>
            <p:cNvPr id="25617" name="Text Box 17"/>
            <p:cNvSpPr txBox="1">
              <a:spLocks noChangeArrowheads="1"/>
            </p:cNvSpPr>
            <p:nvPr/>
          </p:nvSpPr>
          <p:spPr bwMode="auto">
            <a:xfrm>
              <a:off x="4752" y="3072"/>
              <a:ext cx="207" cy="231"/>
            </a:xfrm>
            <a:prstGeom prst="rect">
              <a:avLst/>
            </a:prstGeom>
            <a:noFill/>
            <a:ln w="9525" algn="ctr">
              <a:noFill/>
              <a:miter lim="800000"/>
              <a:headEnd/>
              <a:tailEnd/>
            </a:ln>
            <a:effectLst/>
          </p:spPr>
          <p:txBody>
            <a:bodyPr wrap="none">
              <a:spAutoFit/>
            </a:bodyPr>
            <a:lstStyle/>
            <a:p>
              <a:r>
                <a:rPr lang="en-US" b="0">
                  <a:sym typeface="Symbol" pitchFamily="18" charset="2"/>
                </a:rPr>
                <a:t></a:t>
              </a:r>
            </a:p>
          </p:txBody>
        </p:sp>
        <p:sp>
          <p:nvSpPr>
            <p:cNvPr id="25618" name="Arc 18"/>
            <p:cNvSpPr>
              <a:spLocks/>
            </p:cNvSpPr>
            <p:nvPr/>
          </p:nvSpPr>
          <p:spPr bwMode="auto">
            <a:xfrm>
              <a:off x="4320" y="3024"/>
              <a:ext cx="240" cy="192"/>
            </a:xfrm>
            <a:custGeom>
              <a:avLst/>
              <a:gdLst>
                <a:gd name="G0" fmla="+- 0 0 0"/>
                <a:gd name="G1" fmla="+- 21600 0 0"/>
                <a:gd name="G2" fmla="+- 21600 0 0"/>
                <a:gd name="T0" fmla="*/ 0 w 18628"/>
                <a:gd name="T1" fmla="*/ 0 h 21600"/>
                <a:gd name="T2" fmla="*/ 18628 w 18628"/>
                <a:gd name="T3" fmla="*/ 10666 h 21600"/>
                <a:gd name="T4" fmla="*/ 0 w 18628"/>
                <a:gd name="T5" fmla="*/ 21600 h 21600"/>
              </a:gdLst>
              <a:ahLst/>
              <a:cxnLst>
                <a:cxn ang="0">
                  <a:pos x="T0" y="T1"/>
                </a:cxn>
                <a:cxn ang="0">
                  <a:pos x="T2" y="T3"/>
                </a:cxn>
                <a:cxn ang="0">
                  <a:pos x="T4" y="T5"/>
                </a:cxn>
              </a:cxnLst>
              <a:rect l="0" t="0" r="r" b="b"/>
              <a:pathLst>
                <a:path w="18628" h="21600" fill="none" extrusionOk="0">
                  <a:moveTo>
                    <a:pt x="-1" y="0"/>
                  </a:moveTo>
                  <a:cubicBezTo>
                    <a:pt x="7661" y="0"/>
                    <a:pt x="14749" y="4058"/>
                    <a:pt x="18628" y="10665"/>
                  </a:cubicBezTo>
                </a:path>
                <a:path w="18628" h="21600" stroke="0" extrusionOk="0">
                  <a:moveTo>
                    <a:pt x="-1" y="0"/>
                  </a:moveTo>
                  <a:cubicBezTo>
                    <a:pt x="7661" y="0"/>
                    <a:pt x="14749" y="4058"/>
                    <a:pt x="18628" y="10665"/>
                  </a:cubicBezTo>
                  <a:lnTo>
                    <a:pt x="0" y="21600"/>
                  </a:lnTo>
                  <a:close/>
                </a:path>
              </a:pathLst>
            </a:custGeom>
            <a:noFill/>
            <a:ln w="9525">
              <a:solidFill>
                <a:schemeClr val="tx1"/>
              </a:solidFill>
              <a:prstDash val="dash"/>
              <a:miter lim="800000"/>
              <a:headEnd type="arrow" w="med" len="med"/>
              <a:tailEnd type="arrow" w="med" len="med"/>
            </a:ln>
            <a:effectLst/>
          </p:spPr>
          <p:txBody>
            <a:bodyPr wrap="none" anchor="ctr"/>
            <a:lstStyle/>
            <a:p>
              <a:endParaRPr lang="en-US"/>
            </a:p>
          </p:txBody>
        </p:sp>
        <p:sp>
          <p:nvSpPr>
            <p:cNvPr id="25619" name="Arc 19"/>
            <p:cNvSpPr>
              <a:spLocks/>
            </p:cNvSpPr>
            <p:nvPr/>
          </p:nvSpPr>
          <p:spPr bwMode="auto">
            <a:xfrm>
              <a:off x="3961" y="2928"/>
              <a:ext cx="360" cy="144"/>
            </a:xfrm>
            <a:custGeom>
              <a:avLst/>
              <a:gdLst>
                <a:gd name="G0" fmla="+- 21351 0 0"/>
                <a:gd name="G1" fmla="+- 21600 0 0"/>
                <a:gd name="G2" fmla="+- 21600 0 0"/>
                <a:gd name="T0" fmla="*/ 0 w 25662"/>
                <a:gd name="T1" fmla="*/ 18328 h 21600"/>
                <a:gd name="T2" fmla="*/ 25662 w 25662"/>
                <a:gd name="T3" fmla="*/ 434 h 21600"/>
                <a:gd name="T4" fmla="*/ 21351 w 25662"/>
                <a:gd name="T5" fmla="*/ 21600 h 21600"/>
              </a:gdLst>
              <a:ahLst/>
              <a:cxnLst>
                <a:cxn ang="0">
                  <a:pos x="T0" y="T1"/>
                </a:cxn>
                <a:cxn ang="0">
                  <a:pos x="T2" y="T3"/>
                </a:cxn>
                <a:cxn ang="0">
                  <a:pos x="T4" y="T5"/>
                </a:cxn>
              </a:cxnLst>
              <a:rect l="0" t="0" r="r" b="b"/>
              <a:pathLst>
                <a:path w="25662" h="21600" fill="none" extrusionOk="0">
                  <a:moveTo>
                    <a:pt x="0" y="18328"/>
                  </a:moveTo>
                  <a:cubicBezTo>
                    <a:pt x="1615" y="7785"/>
                    <a:pt x="10685" y="-1"/>
                    <a:pt x="21351" y="0"/>
                  </a:cubicBezTo>
                  <a:cubicBezTo>
                    <a:pt x="22798" y="0"/>
                    <a:pt x="24243" y="145"/>
                    <a:pt x="25661" y="434"/>
                  </a:cubicBezTo>
                </a:path>
                <a:path w="25662" h="21600" stroke="0" extrusionOk="0">
                  <a:moveTo>
                    <a:pt x="0" y="18328"/>
                  </a:moveTo>
                  <a:cubicBezTo>
                    <a:pt x="1615" y="7785"/>
                    <a:pt x="10685" y="-1"/>
                    <a:pt x="21351" y="0"/>
                  </a:cubicBezTo>
                  <a:cubicBezTo>
                    <a:pt x="22798" y="0"/>
                    <a:pt x="24243" y="145"/>
                    <a:pt x="25661" y="434"/>
                  </a:cubicBezTo>
                  <a:lnTo>
                    <a:pt x="21351" y="21600"/>
                  </a:lnTo>
                  <a:close/>
                </a:path>
              </a:pathLst>
            </a:custGeom>
            <a:noFill/>
            <a:ln w="9525">
              <a:solidFill>
                <a:schemeClr val="tx1"/>
              </a:solidFill>
              <a:prstDash val="dash"/>
              <a:miter lim="800000"/>
              <a:headEnd type="arrow" w="med" len="med"/>
              <a:tailEnd type="arrow" w="med" len="med"/>
            </a:ln>
            <a:effectLst/>
          </p:spPr>
          <p:txBody>
            <a:bodyPr wrap="none" anchor="ctr"/>
            <a:lstStyle/>
            <a:p>
              <a:endParaRPr lang="en-US"/>
            </a:p>
          </p:txBody>
        </p:sp>
        <p:sp>
          <p:nvSpPr>
            <p:cNvPr id="25620" name="Arc 20"/>
            <p:cNvSpPr>
              <a:spLocks/>
            </p:cNvSpPr>
            <p:nvPr/>
          </p:nvSpPr>
          <p:spPr bwMode="auto">
            <a:xfrm>
              <a:off x="5088" y="2505"/>
              <a:ext cx="279" cy="181"/>
            </a:xfrm>
            <a:custGeom>
              <a:avLst/>
              <a:gdLst>
                <a:gd name="G0" fmla="+- 21600 0 0"/>
                <a:gd name="G1" fmla="+- 2711 0 0"/>
                <a:gd name="G2" fmla="+- 21600 0 0"/>
                <a:gd name="T0" fmla="*/ 9177 w 21600"/>
                <a:gd name="T1" fmla="*/ 20381 h 20381"/>
                <a:gd name="T2" fmla="*/ 171 w 21600"/>
                <a:gd name="T3" fmla="*/ 0 h 20381"/>
                <a:gd name="T4" fmla="*/ 21600 w 21600"/>
                <a:gd name="T5" fmla="*/ 2711 h 20381"/>
              </a:gdLst>
              <a:ahLst/>
              <a:cxnLst>
                <a:cxn ang="0">
                  <a:pos x="T0" y="T1"/>
                </a:cxn>
                <a:cxn ang="0">
                  <a:pos x="T2" y="T3"/>
                </a:cxn>
                <a:cxn ang="0">
                  <a:pos x="T4" y="T5"/>
                </a:cxn>
              </a:cxnLst>
              <a:rect l="0" t="0" r="r" b="b"/>
              <a:pathLst>
                <a:path w="21600" h="20381" fill="none" extrusionOk="0">
                  <a:moveTo>
                    <a:pt x="9176" y="20381"/>
                  </a:moveTo>
                  <a:cubicBezTo>
                    <a:pt x="3423" y="16336"/>
                    <a:pt x="0" y="9743"/>
                    <a:pt x="0" y="2711"/>
                  </a:cubicBezTo>
                  <a:cubicBezTo>
                    <a:pt x="-1" y="1804"/>
                    <a:pt x="57" y="899"/>
                    <a:pt x="170" y="-1"/>
                  </a:cubicBezTo>
                </a:path>
                <a:path w="21600" h="20381" stroke="0" extrusionOk="0">
                  <a:moveTo>
                    <a:pt x="9176" y="20381"/>
                  </a:moveTo>
                  <a:cubicBezTo>
                    <a:pt x="3423" y="16336"/>
                    <a:pt x="0" y="9743"/>
                    <a:pt x="0" y="2711"/>
                  </a:cubicBezTo>
                  <a:cubicBezTo>
                    <a:pt x="-1" y="1804"/>
                    <a:pt x="57" y="899"/>
                    <a:pt x="170" y="-1"/>
                  </a:cubicBezTo>
                  <a:lnTo>
                    <a:pt x="21600" y="2711"/>
                  </a:lnTo>
                  <a:close/>
                </a:path>
              </a:pathLst>
            </a:custGeom>
            <a:noFill/>
            <a:ln w="9525">
              <a:solidFill>
                <a:schemeClr val="tx1"/>
              </a:solidFill>
              <a:prstDash val="dash"/>
              <a:miter lim="800000"/>
              <a:headEnd type="arrow" w="med" len="med"/>
              <a:tailEnd type="arrow" w="med" len="med"/>
            </a:ln>
            <a:effectLst/>
          </p:spPr>
          <p:txBody>
            <a:bodyPr wrap="none" anchor="ctr"/>
            <a:lstStyle/>
            <a:p>
              <a:endParaRPr lang="en-US"/>
            </a:p>
          </p:txBody>
        </p:sp>
        <p:sp>
          <p:nvSpPr>
            <p:cNvPr id="25621" name="Arc 21"/>
            <p:cNvSpPr>
              <a:spLocks/>
            </p:cNvSpPr>
            <p:nvPr/>
          </p:nvSpPr>
          <p:spPr bwMode="auto">
            <a:xfrm>
              <a:off x="5040" y="2292"/>
              <a:ext cx="279" cy="197"/>
            </a:xfrm>
            <a:custGeom>
              <a:avLst/>
              <a:gdLst>
                <a:gd name="G0" fmla="+- 21600 0 0"/>
                <a:gd name="G1" fmla="+- 17308 0 0"/>
                <a:gd name="G2" fmla="+- 21600 0 0"/>
                <a:gd name="T0" fmla="*/ 546 w 21600"/>
                <a:gd name="T1" fmla="*/ 22132 h 22132"/>
                <a:gd name="T2" fmla="*/ 8678 w 21600"/>
                <a:gd name="T3" fmla="*/ 0 h 22132"/>
                <a:gd name="T4" fmla="*/ 21600 w 21600"/>
                <a:gd name="T5" fmla="*/ 17308 h 22132"/>
              </a:gdLst>
              <a:ahLst/>
              <a:cxnLst>
                <a:cxn ang="0">
                  <a:pos x="T0" y="T1"/>
                </a:cxn>
                <a:cxn ang="0">
                  <a:pos x="T2" y="T3"/>
                </a:cxn>
                <a:cxn ang="0">
                  <a:pos x="T4" y="T5"/>
                </a:cxn>
              </a:cxnLst>
              <a:rect l="0" t="0" r="r" b="b"/>
              <a:pathLst>
                <a:path w="21600" h="22132" fill="none" extrusionOk="0">
                  <a:moveTo>
                    <a:pt x="545" y="22132"/>
                  </a:moveTo>
                  <a:cubicBezTo>
                    <a:pt x="183" y="20549"/>
                    <a:pt x="0" y="18931"/>
                    <a:pt x="0" y="17308"/>
                  </a:cubicBezTo>
                  <a:cubicBezTo>
                    <a:pt x="-1" y="10492"/>
                    <a:pt x="3216" y="4077"/>
                    <a:pt x="8677" y="-1"/>
                  </a:cubicBezTo>
                </a:path>
                <a:path w="21600" h="22132" stroke="0" extrusionOk="0">
                  <a:moveTo>
                    <a:pt x="545" y="22132"/>
                  </a:moveTo>
                  <a:cubicBezTo>
                    <a:pt x="183" y="20549"/>
                    <a:pt x="0" y="18931"/>
                    <a:pt x="0" y="17308"/>
                  </a:cubicBezTo>
                  <a:cubicBezTo>
                    <a:pt x="-1" y="10492"/>
                    <a:pt x="3216" y="4077"/>
                    <a:pt x="8677" y="-1"/>
                  </a:cubicBezTo>
                  <a:lnTo>
                    <a:pt x="21600" y="17308"/>
                  </a:lnTo>
                  <a:close/>
                </a:path>
              </a:pathLst>
            </a:custGeom>
            <a:noFill/>
            <a:ln w="9525">
              <a:solidFill>
                <a:schemeClr val="tx1"/>
              </a:solidFill>
              <a:prstDash val="dash"/>
              <a:miter lim="800000"/>
              <a:headEnd type="arrow" w="med" len="med"/>
              <a:tailEnd type="arrow" w="med" len="med"/>
            </a:ln>
            <a:effectLst/>
          </p:spPr>
          <p:txBody>
            <a:bodyPr wrap="none" anchor="ctr"/>
            <a:lstStyle/>
            <a:p>
              <a:endParaRPr lang="en-US"/>
            </a:p>
          </p:txBody>
        </p:sp>
        <p:sp>
          <p:nvSpPr>
            <p:cNvPr id="25622" name="Arc 22"/>
            <p:cNvSpPr>
              <a:spLocks/>
            </p:cNvSpPr>
            <p:nvPr/>
          </p:nvSpPr>
          <p:spPr bwMode="auto">
            <a:xfrm>
              <a:off x="4464" y="3072"/>
              <a:ext cx="278" cy="212"/>
            </a:xfrm>
            <a:custGeom>
              <a:avLst/>
              <a:gdLst>
                <a:gd name="G0" fmla="+- 0 0 0"/>
                <a:gd name="G1" fmla="+- 12454 0 0"/>
                <a:gd name="G2" fmla="+- 21600 0 0"/>
                <a:gd name="T0" fmla="*/ 17648 w 21600"/>
                <a:gd name="T1" fmla="*/ 0 h 23846"/>
                <a:gd name="T2" fmla="*/ 18351 w 21600"/>
                <a:gd name="T3" fmla="*/ 23846 h 23846"/>
                <a:gd name="T4" fmla="*/ 0 w 21600"/>
                <a:gd name="T5" fmla="*/ 12454 h 23846"/>
              </a:gdLst>
              <a:ahLst/>
              <a:cxnLst>
                <a:cxn ang="0">
                  <a:pos x="T0" y="T1"/>
                </a:cxn>
                <a:cxn ang="0">
                  <a:pos x="T2" y="T3"/>
                </a:cxn>
                <a:cxn ang="0">
                  <a:pos x="T4" y="T5"/>
                </a:cxn>
              </a:cxnLst>
              <a:rect l="0" t="0" r="r" b="b"/>
              <a:pathLst>
                <a:path w="21600" h="23846" fill="none" extrusionOk="0">
                  <a:moveTo>
                    <a:pt x="17648" y="-1"/>
                  </a:moveTo>
                  <a:cubicBezTo>
                    <a:pt x="20219" y="3643"/>
                    <a:pt x="21600" y="7994"/>
                    <a:pt x="21600" y="12454"/>
                  </a:cubicBezTo>
                  <a:cubicBezTo>
                    <a:pt x="21600" y="16479"/>
                    <a:pt x="20474" y="20425"/>
                    <a:pt x="18351" y="23846"/>
                  </a:cubicBezTo>
                </a:path>
                <a:path w="21600" h="23846" stroke="0" extrusionOk="0">
                  <a:moveTo>
                    <a:pt x="17648" y="-1"/>
                  </a:moveTo>
                  <a:cubicBezTo>
                    <a:pt x="20219" y="3643"/>
                    <a:pt x="21600" y="7994"/>
                    <a:pt x="21600" y="12454"/>
                  </a:cubicBezTo>
                  <a:cubicBezTo>
                    <a:pt x="21600" y="16479"/>
                    <a:pt x="20474" y="20425"/>
                    <a:pt x="18351" y="23846"/>
                  </a:cubicBezTo>
                  <a:lnTo>
                    <a:pt x="0" y="12454"/>
                  </a:lnTo>
                  <a:close/>
                </a:path>
              </a:pathLst>
            </a:custGeom>
            <a:noFill/>
            <a:ln w="9525">
              <a:solidFill>
                <a:schemeClr val="tx1"/>
              </a:solidFill>
              <a:prstDash val="dash"/>
              <a:miter lim="800000"/>
              <a:headEnd type="arrow" w="med" len="med"/>
              <a:tailEnd type="arrow" w="med" len="med"/>
            </a:ln>
            <a:effectLst/>
          </p:spPr>
          <p:txBody>
            <a:bodyPr wrap="none" anchor="ctr"/>
            <a:lstStyle/>
            <a:p>
              <a:endParaRPr lang="en-US"/>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r>
              <a:rPr lang="en-US"/>
              <a:t>R. Todd Lines</a:t>
            </a:r>
          </a:p>
        </p:txBody>
      </p:sp>
      <p:sp>
        <p:nvSpPr>
          <p:cNvPr id="90114" name="Rectangle 2"/>
          <p:cNvSpPr>
            <a:spLocks noGrp="1" noChangeArrowheads="1"/>
          </p:cNvSpPr>
          <p:nvPr>
            <p:ph type="title"/>
          </p:nvPr>
        </p:nvSpPr>
        <p:spPr/>
        <p:txBody>
          <a:bodyPr/>
          <a:lstStyle/>
          <a:p>
            <a:r>
              <a:rPr lang="en-US"/>
              <a:t>Retroreflectors</a:t>
            </a:r>
          </a:p>
        </p:txBody>
      </p:sp>
      <p:sp>
        <p:nvSpPr>
          <p:cNvPr id="90115" name="Rectangle 3"/>
          <p:cNvSpPr>
            <a:spLocks noGrp="1" noChangeArrowheads="1"/>
          </p:cNvSpPr>
          <p:nvPr>
            <p:ph type="body" idx="1"/>
          </p:nvPr>
        </p:nvSpPr>
        <p:spPr/>
        <p:txBody>
          <a:bodyPr/>
          <a:lstStyle/>
          <a:p>
            <a:endParaRPr lang="en-US"/>
          </a:p>
        </p:txBody>
      </p:sp>
      <p:pic>
        <p:nvPicPr>
          <p:cNvPr id="90116" name="Picture 4" descr="crn_cbe"/>
          <p:cNvPicPr>
            <a:picLocks noChangeAspect="1" noChangeArrowheads="1"/>
          </p:cNvPicPr>
          <p:nvPr/>
        </p:nvPicPr>
        <p:blipFill>
          <a:blip r:embed="rId2" cstate="print"/>
          <a:srcRect/>
          <a:stretch>
            <a:fillRect/>
          </a:stretch>
        </p:blipFill>
        <p:spPr bwMode="auto">
          <a:xfrm>
            <a:off x="457200" y="2133600"/>
            <a:ext cx="3962400" cy="2971800"/>
          </a:xfrm>
          <a:prstGeom prst="rect">
            <a:avLst/>
          </a:prstGeom>
          <a:noFill/>
        </p:spPr>
      </p:pic>
      <p:pic>
        <p:nvPicPr>
          <p:cNvPr id="90119" name="Picture 7" descr="reflector"/>
          <p:cNvPicPr>
            <a:picLocks noChangeAspect="1" noChangeArrowheads="1"/>
          </p:cNvPicPr>
          <p:nvPr/>
        </p:nvPicPr>
        <p:blipFill>
          <a:blip r:embed="rId3" cstate="print"/>
          <a:srcRect/>
          <a:stretch>
            <a:fillRect/>
          </a:stretch>
        </p:blipFill>
        <p:spPr bwMode="auto">
          <a:xfrm>
            <a:off x="4724400" y="2133600"/>
            <a:ext cx="3962400" cy="3062288"/>
          </a:xfrm>
          <a:prstGeom prst="rect">
            <a:avLst/>
          </a:prstGeom>
          <a:noFill/>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4"/>
          <p:cNvSpPr>
            <a:spLocks noGrp="1"/>
          </p:cNvSpPr>
          <p:nvPr>
            <p:ph type="ftr" sz="quarter" idx="11"/>
          </p:nvPr>
        </p:nvSpPr>
        <p:spPr/>
        <p:txBody>
          <a:bodyPr/>
          <a:lstStyle/>
          <a:p>
            <a:r>
              <a:rPr lang="en-US"/>
              <a:t>R. Todd Lines</a:t>
            </a:r>
          </a:p>
        </p:txBody>
      </p:sp>
      <p:sp>
        <p:nvSpPr>
          <p:cNvPr id="91138" name="Rectangle 2"/>
          <p:cNvSpPr>
            <a:spLocks noGrp="1" noChangeArrowheads="1"/>
          </p:cNvSpPr>
          <p:nvPr>
            <p:ph type="title"/>
          </p:nvPr>
        </p:nvSpPr>
        <p:spPr/>
        <p:txBody>
          <a:bodyPr/>
          <a:lstStyle/>
          <a:p>
            <a:r>
              <a:rPr lang="en-US"/>
              <a:t>Apollo Retro-reflectors</a:t>
            </a:r>
          </a:p>
        </p:txBody>
      </p:sp>
      <p:sp>
        <p:nvSpPr>
          <p:cNvPr id="91139" name="Rectangle 3"/>
          <p:cNvSpPr>
            <a:spLocks noGrp="1" noChangeArrowheads="1"/>
          </p:cNvSpPr>
          <p:nvPr>
            <p:ph type="body" idx="1"/>
          </p:nvPr>
        </p:nvSpPr>
        <p:spPr/>
        <p:txBody>
          <a:bodyPr/>
          <a:lstStyle/>
          <a:p>
            <a:endParaRPr lang="en-US"/>
          </a:p>
        </p:txBody>
      </p:sp>
      <p:pic>
        <p:nvPicPr>
          <p:cNvPr id="91140" name="Picture 4" descr="moon_annotate"/>
          <p:cNvPicPr>
            <a:picLocks noChangeAspect="1" noChangeArrowheads="1"/>
          </p:cNvPicPr>
          <p:nvPr/>
        </p:nvPicPr>
        <p:blipFill>
          <a:blip r:embed="rId2" cstate="print"/>
          <a:srcRect/>
          <a:stretch>
            <a:fillRect/>
          </a:stretch>
        </p:blipFill>
        <p:spPr bwMode="auto">
          <a:xfrm>
            <a:off x="914400" y="1219200"/>
            <a:ext cx="5305425" cy="4962525"/>
          </a:xfrm>
          <a:prstGeom prst="rect">
            <a:avLst/>
          </a:prstGeom>
          <a:noFill/>
        </p:spPr>
      </p:pic>
      <p:pic>
        <p:nvPicPr>
          <p:cNvPr id="91141" name="Picture 5" descr="lunar_reflector"/>
          <p:cNvPicPr>
            <a:picLocks noChangeAspect="1" noChangeArrowheads="1"/>
          </p:cNvPicPr>
          <p:nvPr/>
        </p:nvPicPr>
        <p:blipFill>
          <a:blip r:embed="rId3" cstate="print"/>
          <a:srcRect/>
          <a:stretch>
            <a:fillRect/>
          </a:stretch>
        </p:blipFill>
        <p:spPr bwMode="auto">
          <a:xfrm>
            <a:off x="5029200" y="1447800"/>
            <a:ext cx="2673350" cy="2743200"/>
          </a:xfrm>
          <a:prstGeom prst="rect">
            <a:avLst/>
          </a:prstGeom>
          <a:noFill/>
        </p:spPr>
      </p:pic>
      <p:pic>
        <p:nvPicPr>
          <p:cNvPr id="91142" name="Picture 6" descr="A15_LRRRfull"/>
          <p:cNvPicPr>
            <a:picLocks noChangeAspect="1" noChangeArrowheads="1"/>
          </p:cNvPicPr>
          <p:nvPr/>
        </p:nvPicPr>
        <p:blipFill>
          <a:blip r:embed="rId4" cstate="print"/>
          <a:srcRect/>
          <a:stretch>
            <a:fillRect/>
          </a:stretch>
        </p:blipFill>
        <p:spPr bwMode="auto">
          <a:xfrm>
            <a:off x="5943600" y="3276600"/>
            <a:ext cx="2747963" cy="2790825"/>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sosceles Triangle 4"/>
          <p:cNvSpPr/>
          <p:nvPr/>
        </p:nvSpPr>
        <p:spPr>
          <a:xfrm>
            <a:off x="2209800" y="914400"/>
            <a:ext cx="4495800" cy="4572000"/>
          </a:xfrm>
          <a:prstGeom prst="triangle">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V="1">
            <a:off x="3443288" y="1981200"/>
            <a:ext cx="3948112" cy="1019175"/>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429000" y="2931719"/>
            <a:ext cx="2052272" cy="4008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429000" y="2971800"/>
            <a:ext cx="2438400" cy="83820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867400" y="3810000"/>
            <a:ext cx="1752600" cy="114300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410200" y="2971800"/>
            <a:ext cx="2286000" cy="6096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Isosceles Triangle 22"/>
          <p:cNvSpPr/>
          <p:nvPr/>
        </p:nvSpPr>
        <p:spPr>
          <a:xfrm rot="6327316">
            <a:off x="6567281" y="3192964"/>
            <a:ext cx="391911" cy="327479"/>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p:cNvSpPr/>
          <p:nvPr/>
        </p:nvSpPr>
        <p:spPr>
          <a:xfrm rot="7402833">
            <a:off x="6373187" y="4128580"/>
            <a:ext cx="391911" cy="32747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c 24"/>
          <p:cNvSpPr/>
          <p:nvPr/>
        </p:nvSpPr>
        <p:spPr>
          <a:xfrm>
            <a:off x="5486400" y="2286000"/>
            <a:ext cx="533400" cy="1143000"/>
          </a:xfrm>
          <a:prstGeom prst="arc">
            <a:avLst>
              <a:gd name="adj1" fmla="val 17932223"/>
              <a:gd name="adj2" fmla="val 153342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Arc 25"/>
          <p:cNvSpPr/>
          <p:nvPr/>
        </p:nvSpPr>
        <p:spPr>
          <a:xfrm>
            <a:off x="4191000" y="1524000"/>
            <a:ext cx="3124200" cy="3810000"/>
          </a:xfrm>
          <a:prstGeom prst="arc">
            <a:avLst>
              <a:gd name="adj1" fmla="val 18715325"/>
              <a:gd name="adj2" fmla="val 237438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p:cNvSpPr txBox="1"/>
          <p:nvPr/>
        </p:nvSpPr>
        <p:spPr>
          <a:xfrm>
            <a:off x="0" y="2514600"/>
            <a:ext cx="1828800" cy="1569660"/>
          </a:xfrm>
          <a:prstGeom prst="rect">
            <a:avLst/>
          </a:prstGeom>
          <a:noFill/>
        </p:spPr>
        <p:txBody>
          <a:bodyPr wrap="square" rtlCol="0">
            <a:spAutoFit/>
          </a:bodyPr>
          <a:lstStyle/>
          <a:p>
            <a:r>
              <a:rPr lang="en-US" sz="4800" dirty="0"/>
              <a:t>White Light</a:t>
            </a:r>
          </a:p>
        </p:txBody>
      </p:sp>
      <p:sp>
        <p:nvSpPr>
          <p:cNvPr id="28" name="TextBox 27"/>
          <p:cNvSpPr txBox="1"/>
          <p:nvPr/>
        </p:nvSpPr>
        <p:spPr>
          <a:xfrm>
            <a:off x="8077200" y="3733800"/>
            <a:ext cx="818237" cy="584775"/>
          </a:xfrm>
          <a:prstGeom prst="rect">
            <a:avLst/>
          </a:prstGeom>
          <a:noFill/>
        </p:spPr>
        <p:txBody>
          <a:bodyPr wrap="none" rtlCol="0">
            <a:spAutoFit/>
          </a:bodyPr>
          <a:lstStyle/>
          <a:p>
            <a:r>
              <a:rPr lang="en-US" sz="3200" dirty="0"/>
              <a:t>Red</a:t>
            </a:r>
          </a:p>
        </p:txBody>
      </p:sp>
      <p:sp>
        <p:nvSpPr>
          <p:cNvPr id="29" name="TextBox 28"/>
          <p:cNvSpPr txBox="1"/>
          <p:nvPr/>
        </p:nvSpPr>
        <p:spPr>
          <a:xfrm>
            <a:off x="7772400" y="5181600"/>
            <a:ext cx="922047" cy="584775"/>
          </a:xfrm>
          <a:prstGeom prst="rect">
            <a:avLst/>
          </a:prstGeom>
          <a:noFill/>
        </p:spPr>
        <p:txBody>
          <a:bodyPr wrap="none" rtlCol="0">
            <a:spAutoFit/>
          </a:bodyPr>
          <a:lstStyle/>
          <a:p>
            <a:r>
              <a:rPr lang="en-US" sz="3200" dirty="0"/>
              <a:t>Blue</a:t>
            </a:r>
          </a:p>
        </p:txBody>
      </p:sp>
      <p:sp>
        <p:nvSpPr>
          <p:cNvPr id="30" name="TextBox 29"/>
          <p:cNvSpPr txBox="1"/>
          <p:nvPr/>
        </p:nvSpPr>
        <p:spPr>
          <a:xfrm>
            <a:off x="6019800" y="2286000"/>
            <a:ext cx="1066800" cy="707886"/>
          </a:xfrm>
          <a:prstGeom prst="rect">
            <a:avLst/>
          </a:prstGeom>
          <a:noFill/>
        </p:spPr>
        <p:txBody>
          <a:bodyPr wrap="square" rtlCol="0">
            <a:spAutoFit/>
          </a:bodyPr>
          <a:lstStyle/>
          <a:p>
            <a:r>
              <a:rPr lang="en-US" sz="4000" dirty="0">
                <a:sym typeface="Symbol"/>
              </a:rPr>
              <a:t></a:t>
            </a:r>
            <a:r>
              <a:rPr lang="en-US" sz="4000" baseline="-25000" dirty="0">
                <a:sym typeface="Symbol"/>
              </a:rPr>
              <a:t>R</a:t>
            </a:r>
            <a:endParaRPr lang="en-US" sz="4000" baseline="-25000" dirty="0"/>
          </a:p>
        </p:txBody>
      </p:sp>
      <p:sp>
        <p:nvSpPr>
          <p:cNvPr id="31" name="TextBox 30"/>
          <p:cNvSpPr txBox="1"/>
          <p:nvPr/>
        </p:nvSpPr>
        <p:spPr>
          <a:xfrm>
            <a:off x="7391400" y="2667000"/>
            <a:ext cx="1066800" cy="707886"/>
          </a:xfrm>
          <a:prstGeom prst="rect">
            <a:avLst/>
          </a:prstGeom>
          <a:noFill/>
        </p:spPr>
        <p:txBody>
          <a:bodyPr wrap="square" rtlCol="0">
            <a:spAutoFit/>
          </a:bodyPr>
          <a:lstStyle/>
          <a:p>
            <a:r>
              <a:rPr lang="en-US" sz="4000" dirty="0">
                <a:sym typeface="Symbol"/>
              </a:rPr>
              <a:t></a:t>
            </a:r>
            <a:r>
              <a:rPr lang="en-US" sz="4000" baseline="-25000" dirty="0">
                <a:sym typeface="Symbol"/>
              </a:rPr>
              <a:t>B</a:t>
            </a:r>
            <a:endParaRPr lang="en-US" sz="4000" baseline="-25000" dirty="0"/>
          </a:p>
        </p:txBody>
      </p:sp>
      <p:sp>
        <p:nvSpPr>
          <p:cNvPr id="33" name="Freeform 32"/>
          <p:cNvSpPr/>
          <p:nvPr/>
        </p:nvSpPr>
        <p:spPr>
          <a:xfrm>
            <a:off x="1714499" y="2909888"/>
            <a:ext cx="1752600" cy="571500"/>
          </a:xfrm>
          <a:custGeom>
            <a:avLst/>
            <a:gdLst>
              <a:gd name="connsiteX0" fmla="*/ 0 w 1752600"/>
              <a:gd name="connsiteY0" fmla="*/ 447675 h 571500"/>
              <a:gd name="connsiteX1" fmla="*/ 747713 w 1752600"/>
              <a:gd name="connsiteY1" fmla="*/ 252413 h 571500"/>
              <a:gd name="connsiteX2" fmla="*/ 700088 w 1752600"/>
              <a:gd name="connsiteY2" fmla="*/ 109538 h 571500"/>
              <a:gd name="connsiteX3" fmla="*/ 1047750 w 1752600"/>
              <a:gd name="connsiteY3" fmla="*/ 176213 h 571500"/>
              <a:gd name="connsiteX4" fmla="*/ 1752600 w 1752600"/>
              <a:gd name="connsiteY4" fmla="*/ 0 h 571500"/>
              <a:gd name="connsiteX5" fmla="*/ 1666875 w 1752600"/>
              <a:gd name="connsiteY5" fmla="*/ 171450 h 571500"/>
              <a:gd name="connsiteX6" fmla="*/ 1047750 w 1752600"/>
              <a:gd name="connsiteY6" fmla="*/ 314325 h 571500"/>
              <a:gd name="connsiteX7" fmla="*/ 833438 w 1752600"/>
              <a:gd name="connsiteY7" fmla="*/ 519113 h 571500"/>
              <a:gd name="connsiteX8" fmla="*/ 776288 w 1752600"/>
              <a:gd name="connsiteY8" fmla="*/ 381000 h 571500"/>
              <a:gd name="connsiteX9" fmla="*/ 38100 w 1752600"/>
              <a:gd name="connsiteY9" fmla="*/ 571500 h 571500"/>
              <a:gd name="connsiteX10" fmla="*/ 0 w 1752600"/>
              <a:gd name="connsiteY10" fmla="*/ 447675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2600" h="571500">
                <a:moveTo>
                  <a:pt x="0" y="447675"/>
                </a:moveTo>
                <a:lnTo>
                  <a:pt x="747713" y="252413"/>
                </a:lnTo>
                <a:lnTo>
                  <a:pt x="700088" y="109538"/>
                </a:lnTo>
                <a:lnTo>
                  <a:pt x="1047750" y="176213"/>
                </a:lnTo>
                <a:lnTo>
                  <a:pt x="1752600" y="0"/>
                </a:lnTo>
                <a:lnTo>
                  <a:pt x="1666875" y="171450"/>
                </a:lnTo>
                <a:lnTo>
                  <a:pt x="1047750" y="314325"/>
                </a:lnTo>
                <a:lnTo>
                  <a:pt x="833438" y="519113"/>
                </a:lnTo>
                <a:lnTo>
                  <a:pt x="776288" y="381000"/>
                </a:lnTo>
                <a:lnTo>
                  <a:pt x="38100" y="571500"/>
                </a:lnTo>
                <a:lnTo>
                  <a:pt x="0" y="447675"/>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4"/>
          <p:cNvSpPr>
            <a:spLocks noGrp="1"/>
          </p:cNvSpPr>
          <p:nvPr>
            <p:ph type="ftr" sz="quarter" idx="11"/>
          </p:nvPr>
        </p:nvSpPr>
        <p:spPr/>
        <p:txBody>
          <a:bodyPr/>
          <a:lstStyle/>
          <a:p>
            <a:r>
              <a:rPr lang="en-US"/>
              <a:t>R. Todd Lines</a:t>
            </a:r>
          </a:p>
        </p:txBody>
      </p:sp>
      <p:sp>
        <p:nvSpPr>
          <p:cNvPr id="174082" name="Rectangle 2"/>
          <p:cNvSpPr>
            <a:spLocks noGrp="1" noChangeArrowheads="1"/>
          </p:cNvSpPr>
          <p:nvPr>
            <p:ph type="title"/>
          </p:nvPr>
        </p:nvSpPr>
        <p:spPr/>
        <p:txBody>
          <a:bodyPr/>
          <a:lstStyle/>
          <a:p>
            <a:r>
              <a:rPr lang="en-US"/>
              <a:t>Try it at Home</a:t>
            </a:r>
          </a:p>
        </p:txBody>
      </p:sp>
      <p:sp>
        <p:nvSpPr>
          <p:cNvPr id="174083" name="Rectangle 3"/>
          <p:cNvSpPr>
            <a:spLocks noGrp="1" noChangeArrowheads="1"/>
          </p:cNvSpPr>
          <p:nvPr>
            <p:ph type="body" idx="1"/>
          </p:nvPr>
        </p:nvSpPr>
        <p:spPr>
          <a:xfrm>
            <a:off x="457200" y="1600200"/>
            <a:ext cx="3581400" cy="4525963"/>
          </a:xfrm>
        </p:spPr>
        <p:txBody>
          <a:bodyPr/>
          <a:lstStyle/>
          <a:p>
            <a:r>
              <a:rPr lang="en-US"/>
              <a:t>Amateur Radio Moonbounce Communication</a:t>
            </a:r>
          </a:p>
        </p:txBody>
      </p:sp>
      <p:pic>
        <p:nvPicPr>
          <p:cNvPr id="174084" name="Picture 4" descr="W5UN-QSL"/>
          <p:cNvPicPr>
            <a:picLocks noChangeAspect="1" noChangeArrowheads="1"/>
          </p:cNvPicPr>
          <p:nvPr/>
        </p:nvPicPr>
        <p:blipFill>
          <a:blip r:embed="rId2" cstate="print"/>
          <a:srcRect/>
          <a:stretch>
            <a:fillRect/>
          </a:stretch>
        </p:blipFill>
        <p:spPr bwMode="auto">
          <a:xfrm>
            <a:off x="3962400" y="1371600"/>
            <a:ext cx="4800600" cy="3071813"/>
          </a:xfrm>
          <a:prstGeom prst="rect">
            <a:avLst/>
          </a:prstGeom>
          <a:noFill/>
        </p:spPr>
      </p:pic>
      <p:pic>
        <p:nvPicPr>
          <p:cNvPr id="174085" name="Picture 5" descr="SM2CEW-antenna"/>
          <p:cNvPicPr>
            <a:picLocks noChangeAspect="1" noChangeArrowheads="1"/>
          </p:cNvPicPr>
          <p:nvPr/>
        </p:nvPicPr>
        <p:blipFill>
          <a:blip r:embed="rId3" cstate="print"/>
          <a:srcRect/>
          <a:stretch>
            <a:fillRect/>
          </a:stretch>
        </p:blipFill>
        <p:spPr bwMode="auto">
          <a:xfrm>
            <a:off x="5410200" y="4267200"/>
            <a:ext cx="3124200" cy="2349500"/>
          </a:xfrm>
          <a:prstGeom prst="rect">
            <a:avLst/>
          </a:prstGeom>
          <a:noFill/>
        </p:spPr>
      </p:pic>
      <p:pic>
        <p:nvPicPr>
          <p:cNvPr id="174087" name="Picture 7" descr="SM2CEW-Shack-lrg"/>
          <p:cNvPicPr>
            <a:picLocks noChangeAspect="1" noChangeArrowheads="1"/>
          </p:cNvPicPr>
          <p:nvPr/>
        </p:nvPicPr>
        <p:blipFill>
          <a:blip r:embed="rId4" cstate="print"/>
          <a:srcRect/>
          <a:stretch>
            <a:fillRect/>
          </a:stretch>
        </p:blipFill>
        <p:spPr bwMode="auto">
          <a:xfrm>
            <a:off x="457200" y="3276600"/>
            <a:ext cx="3657600" cy="2743200"/>
          </a:xfrm>
          <a:prstGeom prst="rect">
            <a:avLst/>
          </a:prstGeom>
          <a:noFill/>
        </p:spPr>
      </p:pic>
      <p:sp>
        <p:nvSpPr>
          <p:cNvPr id="174088" name="Rectangle 8"/>
          <p:cNvSpPr>
            <a:spLocks noChangeArrowheads="1"/>
          </p:cNvSpPr>
          <p:nvPr/>
        </p:nvSpPr>
        <p:spPr bwMode="auto">
          <a:xfrm>
            <a:off x="228600" y="6172200"/>
            <a:ext cx="3352800" cy="457200"/>
          </a:xfrm>
          <a:prstGeom prst="rect">
            <a:avLst/>
          </a:prstGeom>
          <a:noFill/>
          <a:ln w="9525" algn="ctr">
            <a:noFill/>
            <a:miter lim="800000"/>
            <a:headEnd/>
            <a:tailEnd/>
          </a:ln>
          <a:effectLst/>
        </p:spPr>
        <p:txBody>
          <a:bodyPr>
            <a:spAutoFit/>
          </a:bodyPr>
          <a:lstStyle/>
          <a:p>
            <a:r>
              <a:rPr lang="en-US" sz="1200" b="0"/>
              <a:t>http://www.arrl.org/news/features/2002/01/21/1/</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ooter Placeholder 4"/>
          <p:cNvSpPr>
            <a:spLocks noGrp="1"/>
          </p:cNvSpPr>
          <p:nvPr>
            <p:ph type="ftr" sz="quarter" idx="11"/>
          </p:nvPr>
        </p:nvSpPr>
        <p:spPr/>
        <p:txBody>
          <a:bodyPr/>
          <a:lstStyle/>
          <a:p>
            <a:r>
              <a:rPr lang="en-US"/>
              <a:t>R. Todd Lines</a:t>
            </a:r>
          </a:p>
        </p:txBody>
      </p:sp>
      <p:sp>
        <p:nvSpPr>
          <p:cNvPr id="89090" name="Rectangle 2"/>
          <p:cNvSpPr>
            <a:spLocks noGrp="1" noChangeArrowheads="1"/>
          </p:cNvSpPr>
          <p:nvPr>
            <p:ph type="title"/>
          </p:nvPr>
        </p:nvSpPr>
        <p:spPr/>
        <p:txBody>
          <a:bodyPr/>
          <a:lstStyle/>
          <a:p>
            <a:r>
              <a:rPr lang="en-US"/>
              <a:t>Micro Mirror Arrays</a:t>
            </a:r>
          </a:p>
        </p:txBody>
      </p:sp>
      <p:sp>
        <p:nvSpPr>
          <p:cNvPr id="89091" name="Rectangle 3"/>
          <p:cNvSpPr>
            <a:spLocks noGrp="1" noChangeArrowheads="1"/>
          </p:cNvSpPr>
          <p:nvPr>
            <p:ph type="body" idx="1"/>
          </p:nvPr>
        </p:nvSpPr>
        <p:spPr>
          <a:xfrm>
            <a:off x="381000" y="1295400"/>
            <a:ext cx="8229600" cy="2239963"/>
          </a:xfrm>
        </p:spPr>
        <p:txBody>
          <a:bodyPr/>
          <a:lstStyle/>
          <a:p>
            <a:r>
              <a:rPr lang="en-US"/>
              <a:t>A high-tech example is the new micro-mirror arrays</a:t>
            </a:r>
          </a:p>
          <a:p>
            <a:pPr lvl="1"/>
            <a:r>
              <a:rPr lang="en-US"/>
              <a:t>ITT version</a:t>
            </a:r>
          </a:p>
          <a:p>
            <a:pPr lvl="1"/>
            <a:endParaRPr lang="en-US"/>
          </a:p>
        </p:txBody>
      </p:sp>
      <p:pic>
        <p:nvPicPr>
          <p:cNvPr id="89092" name="Picture 4"/>
          <p:cNvPicPr>
            <a:picLocks noChangeAspect="1" noChangeArrowheads="1"/>
          </p:cNvPicPr>
          <p:nvPr/>
        </p:nvPicPr>
        <p:blipFill>
          <a:blip r:embed="rId2" cstate="print"/>
          <a:srcRect/>
          <a:stretch>
            <a:fillRect/>
          </a:stretch>
        </p:blipFill>
        <p:spPr bwMode="auto">
          <a:xfrm>
            <a:off x="3505200" y="4343400"/>
            <a:ext cx="2219325" cy="1000125"/>
          </a:xfrm>
          <a:prstGeom prst="rect">
            <a:avLst/>
          </a:prstGeom>
          <a:noFill/>
          <a:ln w="12700">
            <a:noFill/>
            <a:miter lim="800000"/>
            <a:headEnd type="none" w="sm" len="sm"/>
            <a:tailEnd type="none" w="sm" len="sm"/>
          </a:ln>
          <a:effectLst/>
        </p:spPr>
      </p:pic>
      <p:pic>
        <p:nvPicPr>
          <p:cNvPr id="89093" name="Picture 5"/>
          <p:cNvPicPr>
            <a:picLocks noChangeAspect="1" noChangeArrowheads="1"/>
          </p:cNvPicPr>
          <p:nvPr/>
        </p:nvPicPr>
        <p:blipFill>
          <a:blip r:embed="rId3" cstate="print"/>
          <a:srcRect/>
          <a:stretch>
            <a:fillRect/>
          </a:stretch>
        </p:blipFill>
        <p:spPr bwMode="auto">
          <a:xfrm>
            <a:off x="790575" y="4391025"/>
            <a:ext cx="2209800" cy="952500"/>
          </a:xfrm>
          <a:prstGeom prst="rect">
            <a:avLst/>
          </a:prstGeom>
          <a:noFill/>
          <a:ln w="12700">
            <a:noFill/>
            <a:miter lim="800000"/>
            <a:headEnd type="none" w="sm" len="sm"/>
            <a:tailEnd type="none" w="sm" len="sm"/>
          </a:ln>
          <a:effectLst/>
        </p:spPr>
      </p:pic>
      <p:sp>
        <p:nvSpPr>
          <p:cNvPr id="89094" name="Freeform 6"/>
          <p:cNvSpPr>
            <a:spLocks/>
          </p:cNvSpPr>
          <p:nvPr/>
        </p:nvSpPr>
        <p:spPr bwMode="auto">
          <a:xfrm>
            <a:off x="644525" y="4622800"/>
            <a:ext cx="268288" cy="555625"/>
          </a:xfrm>
          <a:custGeom>
            <a:avLst/>
            <a:gdLst/>
            <a:ahLst/>
            <a:cxnLst>
              <a:cxn ang="0">
                <a:pos x="234" y="97"/>
              </a:cxn>
              <a:cxn ang="0">
                <a:pos x="0" y="0"/>
              </a:cxn>
              <a:cxn ang="0">
                <a:pos x="0" y="1255"/>
              </a:cxn>
              <a:cxn ang="0">
                <a:pos x="290" y="1380"/>
              </a:cxn>
            </a:cxnLst>
            <a:rect l="0" t="0" r="r" b="b"/>
            <a:pathLst>
              <a:path w="291" h="1381">
                <a:moveTo>
                  <a:pt x="234" y="97"/>
                </a:moveTo>
                <a:lnTo>
                  <a:pt x="0" y="0"/>
                </a:lnTo>
                <a:lnTo>
                  <a:pt x="0" y="1255"/>
                </a:lnTo>
                <a:lnTo>
                  <a:pt x="290" y="1380"/>
                </a:lnTo>
              </a:path>
            </a:pathLst>
          </a:custGeom>
          <a:noFill/>
          <a:ln w="25400" cap="rnd" cmpd="sng">
            <a:solidFill>
              <a:schemeClr val="bg2"/>
            </a:solidFill>
            <a:prstDash val="solid"/>
            <a:round/>
            <a:headEnd type="none" w="sm" len="sm"/>
            <a:tailEnd type="none" w="sm" len="sm"/>
          </a:ln>
          <a:effectLst/>
        </p:spPr>
        <p:txBody>
          <a:bodyPr/>
          <a:lstStyle/>
          <a:p>
            <a:endParaRPr lang="en-US"/>
          </a:p>
        </p:txBody>
      </p:sp>
      <p:sp>
        <p:nvSpPr>
          <p:cNvPr id="89095" name="Line 7"/>
          <p:cNvSpPr>
            <a:spLocks noChangeShapeType="1"/>
          </p:cNvSpPr>
          <p:nvPr/>
        </p:nvSpPr>
        <p:spPr bwMode="auto">
          <a:xfrm>
            <a:off x="644525" y="5019675"/>
            <a:ext cx="1588" cy="463550"/>
          </a:xfrm>
          <a:prstGeom prst="line">
            <a:avLst/>
          </a:prstGeom>
          <a:noFill/>
          <a:ln w="25400">
            <a:solidFill>
              <a:schemeClr val="bg2"/>
            </a:solidFill>
            <a:round/>
            <a:headEnd type="none" w="sm" len="sm"/>
            <a:tailEnd type="none" w="sm" len="sm"/>
          </a:ln>
          <a:effectLst/>
        </p:spPr>
        <p:txBody>
          <a:bodyPr/>
          <a:lstStyle/>
          <a:p>
            <a:endParaRPr lang="en-US"/>
          </a:p>
        </p:txBody>
      </p:sp>
      <p:sp>
        <p:nvSpPr>
          <p:cNvPr id="89096" name="Line 8"/>
          <p:cNvSpPr>
            <a:spLocks noChangeShapeType="1"/>
          </p:cNvSpPr>
          <p:nvPr/>
        </p:nvSpPr>
        <p:spPr bwMode="auto">
          <a:xfrm>
            <a:off x="609600" y="5541963"/>
            <a:ext cx="71438" cy="1587"/>
          </a:xfrm>
          <a:prstGeom prst="line">
            <a:avLst/>
          </a:prstGeom>
          <a:noFill/>
          <a:ln w="25400">
            <a:solidFill>
              <a:schemeClr val="bg2"/>
            </a:solidFill>
            <a:round/>
            <a:headEnd type="none" w="sm" len="sm"/>
            <a:tailEnd type="none" w="sm" len="sm"/>
          </a:ln>
          <a:effectLst/>
        </p:spPr>
        <p:txBody>
          <a:bodyPr/>
          <a:lstStyle/>
          <a:p>
            <a:endParaRPr lang="en-US"/>
          </a:p>
        </p:txBody>
      </p:sp>
      <p:sp>
        <p:nvSpPr>
          <p:cNvPr id="89097" name="Line 9"/>
          <p:cNvSpPr>
            <a:spLocks noChangeShapeType="1"/>
          </p:cNvSpPr>
          <p:nvPr/>
        </p:nvSpPr>
        <p:spPr bwMode="auto">
          <a:xfrm>
            <a:off x="630238" y="5607050"/>
            <a:ext cx="39687" cy="1588"/>
          </a:xfrm>
          <a:prstGeom prst="line">
            <a:avLst/>
          </a:prstGeom>
          <a:noFill/>
          <a:ln w="25400">
            <a:solidFill>
              <a:schemeClr val="bg2"/>
            </a:solidFill>
            <a:round/>
            <a:headEnd type="none" w="sm" len="sm"/>
            <a:tailEnd type="none" w="sm" len="sm"/>
          </a:ln>
          <a:effectLst/>
        </p:spPr>
        <p:txBody>
          <a:bodyPr/>
          <a:lstStyle/>
          <a:p>
            <a:endParaRPr lang="en-US"/>
          </a:p>
        </p:txBody>
      </p:sp>
      <p:grpSp>
        <p:nvGrpSpPr>
          <p:cNvPr id="2" name="Group 10"/>
          <p:cNvGrpSpPr>
            <a:grpSpLocks/>
          </p:cNvGrpSpPr>
          <p:nvPr/>
        </p:nvGrpSpPr>
        <p:grpSpPr bwMode="auto">
          <a:xfrm>
            <a:off x="4295775" y="3819525"/>
            <a:ext cx="1295400" cy="1079500"/>
            <a:chOff x="2880" y="2304"/>
            <a:chExt cx="816" cy="680"/>
          </a:xfrm>
        </p:grpSpPr>
        <p:sp>
          <p:nvSpPr>
            <p:cNvPr id="89099" name="Line 11"/>
            <p:cNvSpPr>
              <a:spLocks noChangeShapeType="1"/>
            </p:cNvSpPr>
            <p:nvPr/>
          </p:nvSpPr>
          <p:spPr bwMode="auto">
            <a:xfrm flipH="1" flipV="1">
              <a:off x="3312" y="2304"/>
              <a:ext cx="0" cy="446"/>
            </a:xfrm>
            <a:prstGeom prst="line">
              <a:avLst/>
            </a:prstGeom>
            <a:noFill/>
            <a:ln w="28575">
              <a:solidFill>
                <a:srgbClr val="008000"/>
              </a:solidFill>
              <a:prstDash val="sysDot"/>
              <a:round/>
              <a:headEnd type="none" w="sm" len="sm"/>
              <a:tailEnd type="stealth" w="med" len="lg"/>
            </a:ln>
            <a:effectLst/>
          </p:spPr>
          <p:txBody>
            <a:bodyPr/>
            <a:lstStyle/>
            <a:p>
              <a:endParaRPr lang="en-US"/>
            </a:p>
          </p:txBody>
        </p:sp>
        <p:sp>
          <p:nvSpPr>
            <p:cNvPr id="89100" name="Line 12"/>
            <p:cNvSpPr>
              <a:spLocks noChangeShapeType="1"/>
            </p:cNvSpPr>
            <p:nvPr/>
          </p:nvSpPr>
          <p:spPr bwMode="auto">
            <a:xfrm flipH="1">
              <a:off x="3252" y="2318"/>
              <a:ext cx="0" cy="558"/>
            </a:xfrm>
            <a:prstGeom prst="line">
              <a:avLst/>
            </a:prstGeom>
            <a:noFill/>
            <a:ln w="28575">
              <a:solidFill>
                <a:srgbClr val="008000"/>
              </a:solidFill>
              <a:round/>
              <a:headEnd type="none" w="sm" len="sm"/>
              <a:tailEnd type="stealth" w="med" len="lg"/>
            </a:ln>
            <a:effectLst/>
          </p:spPr>
          <p:txBody>
            <a:bodyPr/>
            <a:lstStyle/>
            <a:p>
              <a:endParaRPr lang="en-US"/>
            </a:p>
          </p:txBody>
        </p:sp>
        <p:sp>
          <p:nvSpPr>
            <p:cNvPr id="89101" name="Line 13"/>
            <p:cNvSpPr>
              <a:spLocks noChangeShapeType="1"/>
            </p:cNvSpPr>
            <p:nvPr/>
          </p:nvSpPr>
          <p:spPr bwMode="auto">
            <a:xfrm flipV="1">
              <a:off x="3264" y="2366"/>
              <a:ext cx="240" cy="608"/>
            </a:xfrm>
            <a:prstGeom prst="line">
              <a:avLst/>
            </a:prstGeom>
            <a:noFill/>
            <a:ln w="28575">
              <a:solidFill>
                <a:srgbClr val="008000"/>
              </a:solidFill>
              <a:round/>
              <a:headEnd type="none" w="sm" len="sm"/>
              <a:tailEnd type="stealth" w="med" len="lg"/>
            </a:ln>
            <a:effectLst/>
          </p:spPr>
          <p:txBody>
            <a:bodyPr/>
            <a:lstStyle/>
            <a:p>
              <a:endParaRPr lang="en-US"/>
            </a:p>
          </p:txBody>
        </p:sp>
        <p:sp>
          <p:nvSpPr>
            <p:cNvPr id="89102" name="Line 14"/>
            <p:cNvSpPr>
              <a:spLocks noChangeShapeType="1"/>
            </p:cNvSpPr>
            <p:nvPr/>
          </p:nvSpPr>
          <p:spPr bwMode="auto">
            <a:xfrm flipH="1" flipV="1">
              <a:off x="3072" y="2366"/>
              <a:ext cx="183" cy="608"/>
            </a:xfrm>
            <a:prstGeom prst="line">
              <a:avLst/>
            </a:prstGeom>
            <a:noFill/>
            <a:ln w="28575">
              <a:solidFill>
                <a:srgbClr val="008000"/>
              </a:solidFill>
              <a:round/>
              <a:headEnd type="none" w="sm" len="sm"/>
              <a:tailEnd type="stealth" w="med" len="lg"/>
            </a:ln>
            <a:effectLst/>
          </p:spPr>
          <p:txBody>
            <a:bodyPr/>
            <a:lstStyle/>
            <a:p>
              <a:endParaRPr lang="en-US"/>
            </a:p>
          </p:txBody>
        </p:sp>
        <p:sp>
          <p:nvSpPr>
            <p:cNvPr id="89103" name="Line 15"/>
            <p:cNvSpPr>
              <a:spLocks noChangeShapeType="1"/>
            </p:cNvSpPr>
            <p:nvPr/>
          </p:nvSpPr>
          <p:spPr bwMode="auto">
            <a:xfrm flipH="1" flipV="1">
              <a:off x="2880" y="2366"/>
              <a:ext cx="360" cy="582"/>
            </a:xfrm>
            <a:prstGeom prst="line">
              <a:avLst/>
            </a:prstGeom>
            <a:noFill/>
            <a:ln w="28575">
              <a:solidFill>
                <a:srgbClr val="008000"/>
              </a:solidFill>
              <a:round/>
              <a:headEnd type="none" w="sm" len="sm"/>
              <a:tailEnd type="stealth" w="med" len="lg"/>
            </a:ln>
            <a:effectLst/>
          </p:spPr>
          <p:txBody>
            <a:bodyPr/>
            <a:lstStyle/>
            <a:p>
              <a:endParaRPr lang="en-US"/>
            </a:p>
          </p:txBody>
        </p:sp>
        <p:sp>
          <p:nvSpPr>
            <p:cNvPr id="89104" name="Line 16"/>
            <p:cNvSpPr>
              <a:spLocks noChangeShapeType="1"/>
            </p:cNvSpPr>
            <p:nvPr/>
          </p:nvSpPr>
          <p:spPr bwMode="auto">
            <a:xfrm flipV="1">
              <a:off x="3258" y="2366"/>
              <a:ext cx="438" cy="618"/>
            </a:xfrm>
            <a:prstGeom prst="line">
              <a:avLst/>
            </a:prstGeom>
            <a:noFill/>
            <a:ln w="28575">
              <a:solidFill>
                <a:srgbClr val="008000"/>
              </a:solidFill>
              <a:round/>
              <a:headEnd type="none" w="sm" len="sm"/>
              <a:tailEnd type="stealth" w="med" len="lg"/>
            </a:ln>
            <a:effectLst/>
          </p:spPr>
          <p:txBody>
            <a:bodyPr/>
            <a:lstStyle/>
            <a:p>
              <a:endParaRPr lang="en-US"/>
            </a:p>
          </p:txBody>
        </p:sp>
      </p:grpSp>
      <p:grpSp>
        <p:nvGrpSpPr>
          <p:cNvPr id="3" name="Group 17"/>
          <p:cNvGrpSpPr>
            <a:grpSpLocks/>
          </p:cNvGrpSpPr>
          <p:nvPr/>
        </p:nvGrpSpPr>
        <p:grpSpPr bwMode="auto">
          <a:xfrm>
            <a:off x="2514600" y="3810000"/>
            <a:ext cx="381000" cy="1066800"/>
            <a:chOff x="1632" y="2448"/>
            <a:chExt cx="240" cy="672"/>
          </a:xfrm>
        </p:grpSpPr>
        <p:sp>
          <p:nvSpPr>
            <p:cNvPr id="89106" name="Line 18"/>
            <p:cNvSpPr>
              <a:spLocks noChangeShapeType="1"/>
            </p:cNvSpPr>
            <p:nvPr/>
          </p:nvSpPr>
          <p:spPr bwMode="auto">
            <a:xfrm>
              <a:off x="1632" y="2466"/>
              <a:ext cx="96" cy="654"/>
            </a:xfrm>
            <a:prstGeom prst="line">
              <a:avLst/>
            </a:prstGeom>
            <a:noFill/>
            <a:ln w="28575">
              <a:solidFill>
                <a:schemeClr val="accent2"/>
              </a:solidFill>
              <a:round/>
              <a:headEnd type="none" w="sm" len="sm"/>
              <a:tailEnd type="stealth" w="med" len="lg"/>
            </a:ln>
            <a:effectLst/>
          </p:spPr>
          <p:txBody>
            <a:bodyPr/>
            <a:lstStyle/>
            <a:p>
              <a:endParaRPr lang="en-US"/>
            </a:p>
          </p:txBody>
        </p:sp>
        <p:sp>
          <p:nvSpPr>
            <p:cNvPr id="89107" name="Line 19"/>
            <p:cNvSpPr>
              <a:spLocks noChangeShapeType="1"/>
            </p:cNvSpPr>
            <p:nvPr/>
          </p:nvSpPr>
          <p:spPr bwMode="auto">
            <a:xfrm flipH="1">
              <a:off x="1776" y="2448"/>
              <a:ext cx="96" cy="672"/>
            </a:xfrm>
            <a:prstGeom prst="line">
              <a:avLst/>
            </a:prstGeom>
            <a:noFill/>
            <a:ln w="28575">
              <a:solidFill>
                <a:schemeClr val="accent2"/>
              </a:solidFill>
              <a:round/>
              <a:headEnd type="triangle" w="med" len="med"/>
              <a:tailEnd/>
            </a:ln>
            <a:effectLst/>
          </p:spPr>
          <p:txBody>
            <a:bodyPr/>
            <a:lstStyle/>
            <a:p>
              <a:endParaRPr lang="en-US"/>
            </a:p>
          </p:txBody>
        </p:sp>
      </p:grpSp>
      <p:sp>
        <p:nvSpPr>
          <p:cNvPr id="89108" name="Rectangle 20"/>
          <p:cNvSpPr>
            <a:spLocks noChangeArrowheads="1"/>
          </p:cNvSpPr>
          <p:nvPr/>
        </p:nvSpPr>
        <p:spPr bwMode="auto">
          <a:xfrm>
            <a:off x="838200" y="5327650"/>
            <a:ext cx="2057400" cy="274638"/>
          </a:xfrm>
          <a:prstGeom prst="rect">
            <a:avLst/>
          </a:prstGeom>
          <a:noFill/>
          <a:ln w="9525">
            <a:noFill/>
            <a:miter lim="800000"/>
            <a:headEnd/>
            <a:tailEnd/>
          </a:ln>
          <a:effectLst/>
        </p:spPr>
        <p:txBody>
          <a:bodyPr lIns="92075" tIns="46038" rIns="92075" bIns="46038">
            <a:spAutoFit/>
          </a:bodyPr>
          <a:lstStyle/>
          <a:p>
            <a:pPr eaLnBrk="0" hangingPunct="0"/>
            <a:r>
              <a:rPr lang="en-US" sz="1200">
                <a:solidFill>
                  <a:schemeClr val="bg2"/>
                </a:solidFill>
                <a:latin typeface="Times New Roman" pitchFamily="18" charset="0"/>
              </a:rPr>
              <a:t>GEMS Device Off-State</a:t>
            </a:r>
            <a:endParaRPr lang="en-US" sz="700">
              <a:solidFill>
                <a:schemeClr val="bg2"/>
              </a:solidFill>
              <a:latin typeface="Times New Roman" pitchFamily="18" charset="0"/>
            </a:endParaRPr>
          </a:p>
        </p:txBody>
      </p:sp>
      <p:sp>
        <p:nvSpPr>
          <p:cNvPr id="89109" name="AutoShape 21"/>
          <p:cNvSpPr>
            <a:spLocks/>
          </p:cNvSpPr>
          <p:nvPr/>
        </p:nvSpPr>
        <p:spPr bwMode="auto">
          <a:xfrm>
            <a:off x="533400" y="3962400"/>
            <a:ext cx="1143000" cy="304800"/>
          </a:xfrm>
          <a:prstGeom prst="borderCallout2">
            <a:avLst>
              <a:gd name="adj1" fmla="val 37500"/>
              <a:gd name="adj2" fmla="val 106667"/>
              <a:gd name="adj3" fmla="val 37500"/>
              <a:gd name="adj4" fmla="val 126389"/>
              <a:gd name="adj5" fmla="val 140625"/>
              <a:gd name="adj6" fmla="val 136111"/>
            </a:avLst>
          </a:prstGeom>
          <a:solidFill>
            <a:schemeClr val="bg1"/>
          </a:solidFill>
          <a:ln w="12700">
            <a:solidFill>
              <a:schemeClr val="tx1"/>
            </a:solidFill>
            <a:miter lim="800000"/>
            <a:headEnd type="none" w="sm" len="sm"/>
            <a:tailEnd type="triangle" w="med" len="med"/>
          </a:ln>
          <a:effectLst/>
        </p:spPr>
        <p:txBody>
          <a:bodyPr/>
          <a:lstStyle/>
          <a:p>
            <a:r>
              <a:rPr lang="en-US" sz="1100" b="0">
                <a:latin typeface="Times New Roman" pitchFamily="18" charset="0"/>
              </a:rPr>
              <a:t>Metal “Mirror”</a:t>
            </a:r>
          </a:p>
        </p:txBody>
      </p:sp>
      <p:sp>
        <p:nvSpPr>
          <p:cNvPr id="89110" name="Rectangle 22"/>
          <p:cNvSpPr>
            <a:spLocks noChangeArrowheads="1"/>
          </p:cNvSpPr>
          <p:nvPr/>
        </p:nvSpPr>
        <p:spPr bwMode="auto">
          <a:xfrm>
            <a:off x="3473450" y="5326063"/>
            <a:ext cx="2165350" cy="274637"/>
          </a:xfrm>
          <a:prstGeom prst="rect">
            <a:avLst/>
          </a:prstGeom>
          <a:noFill/>
          <a:ln w="9525">
            <a:noFill/>
            <a:miter lim="800000"/>
            <a:headEnd/>
            <a:tailEnd/>
          </a:ln>
          <a:effectLst/>
        </p:spPr>
        <p:txBody>
          <a:bodyPr lIns="92075" tIns="46038" rIns="92075" bIns="46038">
            <a:spAutoFit/>
          </a:bodyPr>
          <a:lstStyle/>
          <a:p>
            <a:pPr eaLnBrk="0" hangingPunct="0"/>
            <a:r>
              <a:rPr lang="en-US" sz="1200">
                <a:solidFill>
                  <a:schemeClr val="bg2"/>
                </a:solidFill>
                <a:latin typeface="Times New Roman" pitchFamily="18" charset="0"/>
              </a:rPr>
              <a:t>GEMS Device On-State</a:t>
            </a:r>
            <a:endParaRPr lang="en-US" sz="700">
              <a:solidFill>
                <a:schemeClr val="bg2"/>
              </a:solidFill>
              <a:latin typeface="Times New Roman" pitchFamily="18" charset="0"/>
            </a:endParaRPr>
          </a:p>
        </p:txBody>
      </p:sp>
      <p:sp>
        <p:nvSpPr>
          <p:cNvPr id="89111" name="Freeform 23"/>
          <p:cNvSpPr>
            <a:spLocks/>
          </p:cNvSpPr>
          <p:nvPr/>
        </p:nvSpPr>
        <p:spPr bwMode="auto">
          <a:xfrm>
            <a:off x="3362325" y="4648200"/>
            <a:ext cx="263525" cy="609600"/>
          </a:xfrm>
          <a:custGeom>
            <a:avLst/>
            <a:gdLst/>
            <a:ahLst/>
            <a:cxnLst>
              <a:cxn ang="0">
                <a:pos x="234" y="97"/>
              </a:cxn>
              <a:cxn ang="0">
                <a:pos x="0" y="0"/>
              </a:cxn>
              <a:cxn ang="0">
                <a:pos x="0" y="1255"/>
              </a:cxn>
              <a:cxn ang="0">
                <a:pos x="290" y="1380"/>
              </a:cxn>
            </a:cxnLst>
            <a:rect l="0" t="0" r="r" b="b"/>
            <a:pathLst>
              <a:path w="291" h="1381">
                <a:moveTo>
                  <a:pt x="234" y="97"/>
                </a:moveTo>
                <a:lnTo>
                  <a:pt x="0" y="0"/>
                </a:lnTo>
                <a:lnTo>
                  <a:pt x="0" y="1255"/>
                </a:lnTo>
                <a:lnTo>
                  <a:pt x="290" y="1380"/>
                </a:lnTo>
              </a:path>
            </a:pathLst>
          </a:custGeom>
          <a:noFill/>
          <a:ln w="25400" cap="rnd" cmpd="sng">
            <a:solidFill>
              <a:schemeClr val="bg2"/>
            </a:solidFill>
            <a:prstDash val="solid"/>
            <a:round/>
            <a:headEnd type="none" w="sm" len="sm"/>
            <a:tailEnd type="none" w="sm" len="sm"/>
          </a:ln>
          <a:effectLst/>
        </p:spPr>
        <p:txBody>
          <a:bodyPr/>
          <a:lstStyle/>
          <a:p>
            <a:endParaRPr lang="en-US"/>
          </a:p>
        </p:txBody>
      </p:sp>
      <p:sp>
        <p:nvSpPr>
          <p:cNvPr id="89112" name="Oval 24"/>
          <p:cNvSpPr>
            <a:spLocks noChangeArrowheads="1"/>
          </p:cNvSpPr>
          <p:nvPr/>
        </p:nvSpPr>
        <p:spPr bwMode="auto">
          <a:xfrm>
            <a:off x="3200400" y="4814888"/>
            <a:ext cx="342900" cy="290512"/>
          </a:xfrm>
          <a:prstGeom prst="ellipse">
            <a:avLst/>
          </a:prstGeom>
          <a:solidFill>
            <a:srgbClr val="FFFFFF"/>
          </a:solidFill>
          <a:ln w="12700">
            <a:solidFill>
              <a:schemeClr val="bg2"/>
            </a:solidFill>
            <a:round/>
            <a:headEnd type="none" w="sm" len="sm"/>
            <a:tailEnd type="none" w="sm" len="sm"/>
          </a:ln>
          <a:effectLst/>
        </p:spPr>
        <p:txBody>
          <a:bodyPr wrap="none" anchor="ctr"/>
          <a:lstStyle/>
          <a:p>
            <a:endParaRPr lang="en-US"/>
          </a:p>
        </p:txBody>
      </p:sp>
      <p:sp>
        <p:nvSpPr>
          <p:cNvPr id="89113" name="Text Box 25"/>
          <p:cNvSpPr txBox="1">
            <a:spLocks noChangeArrowheads="1"/>
          </p:cNvSpPr>
          <p:nvPr/>
        </p:nvSpPr>
        <p:spPr bwMode="auto">
          <a:xfrm>
            <a:off x="3228975" y="4875213"/>
            <a:ext cx="304800" cy="288925"/>
          </a:xfrm>
          <a:prstGeom prst="rect">
            <a:avLst/>
          </a:prstGeom>
          <a:noFill/>
          <a:ln w="12700">
            <a:noFill/>
            <a:miter lim="800000"/>
            <a:headEnd type="none" w="sm" len="sm"/>
            <a:tailEnd type="none" w="sm" len="sm"/>
          </a:ln>
          <a:effectLst/>
        </p:spPr>
        <p:txBody>
          <a:bodyPr>
            <a:spAutoFit/>
          </a:bodyPr>
          <a:lstStyle/>
          <a:p>
            <a:pPr>
              <a:lnSpc>
                <a:spcPct val="40000"/>
              </a:lnSpc>
            </a:pPr>
            <a:r>
              <a:rPr lang="en-US" sz="1600" b="0">
                <a:solidFill>
                  <a:schemeClr val="bg2"/>
                </a:solidFill>
                <a:latin typeface="Times New Roman" pitchFamily="18" charset="0"/>
              </a:rPr>
              <a:t>+-</a:t>
            </a:r>
          </a:p>
        </p:txBody>
      </p:sp>
      <p:sp>
        <p:nvSpPr>
          <p:cNvPr id="89114" name="Rectangle 26"/>
          <p:cNvSpPr>
            <a:spLocks noChangeArrowheads="1"/>
          </p:cNvSpPr>
          <p:nvPr/>
        </p:nvSpPr>
        <p:spPr bwMode="auto">
          <a:xfrm>
            <a:off x="5867400" y="5272088"/>
            <a:ext cx="2590800" cy="442912"/>
          </a:xfrm>
          <a:prstGeom prst="rect">
            <a:avLst/>
          </a:prstGeom>
          <a:noFill/>
          <a:ln w="9525">
            <a:noFill/>
            <a:miter lim="800000"/>
            <a:headEnd/>
            <a:tailEnd/>
          </a:ln>
          <a:effectLst/>
        </p:spPr>
        <p:txBody>
          <a:bodyPr lIns="92075" tIns="46038" rIns="92075" bIns="46038">
            <a:spAutoFit/>
          </a:bodyPr>
          <a:lstStyle/>
          <a:p>
            <a:pPr eaLnBrk="0" hangingPunct="0"/>
            <a:r>
              <a:rPr lang="en-US" sz="1200">
                <a:solidFill>
                  <a:schemeClr val="bg2"/>
                </a:solidFill>
                <a:latin typeface="Times New Roman" pitchFamily="18" charset="0"/>
              </a:rPr>
              <a:t>6 channel GEMS Device</a:t>
            </a:r>
          </a:p>
          <a:p>
            <a:pPr eaLnBrk="0" hangingPunct="0"/>
            <a:r>
              <a:rPr lang="en-US" sz="1100" b="0">
                <a:solidFill>
                  <a:schemeClr val="bg2"/>
                </a:solidFill>
                <a:latin typeface="Times New Roman" pitchFamily="18" charset="0"/>
              </a:rPr>
              <a:t>(50 Channel Device is in Development)</a:t>
            </a:r>
          </a:p>
        </p:txBody>
      </p:sp>
      <p:pic>
        <p:nvPicPr>
          <p:cNvPr id="89115" name="Picture 27"/>
          <p:cNvPicPr>
            <a:picLocks noChangeAspect="1" noChangeArrowheads="1"/>
          </p:cNvPicPr>
          <p:nvPr/>
        </p:nvPicPr>
        <p:blipFill>
          <a:blip r:embed="rId4" cstate="print"/>
          <a:srcRect/>
          <a:stretch>
            <a:fillRect/>
          </a:stretch>
        </p:blipFill>
        <p:spPr bwMode="auto">
          <a:xfrm>
            <a:off x="6324600" y="3914775"/>
            <a:ext cx="1676400" cy="1365250"/>
          </a:xfrm>
          <a:prstGeom prst="rect">
            <a:avLst/>
          </a:prstGeom>
          <a:noFill/>
          <a:ln w="12700">
            <a:noFill/>
            <a:miter lim="800000"/>
            <a:headEnd type="none" w="sm" len="sm"/>
            <a:tailEnd type="none" w="sm" len="sm"/>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2" cstate="print"/>
          <a:srcRect/>
          <a:stretch>
            <a:fillRect/>
          </a:stretch>
        </p:blipFill>
        <p:spPr bwMode="auto">
          <a:xfrm>
            <a:off x="2009775" y="1198563"/>
            <a:ext cx="5124450" cy="4467225"/>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2" cstate="print"/>
          <a:srcRect/>
          <a:stretch>
            <a:fillRect/>
          </a:stretch>
        </p:blipFill>
        <p:spPr bwMode="auto">
          <a:xfrm>
            <a:off x="304800" y="2057400"/>
            <a:ext cx="8824948" cy="3695700"/>
          </a:xfrm>
          <a:prstGeom prst="rect">
            <a:avLst/>
          </a:prstGeom>
          <a:noFill/>
          <a:ln w="9525">
            <a:noFill/>
            <a:miter lim="800000"/>
            <a:headEnd/>
            <a:tailEnd/>
          </a:ln>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1" name="Picture 3"/>
          <p:cNvPicPr>
            <a:picLocks noChangeAspect="1" noChangeArrowheads="1"/>
          </p:cNvPicPr>
          <p:nvPr/>
        </p:nvPicPr>
        <p:blipFill>
          <a:blip r:embed="rId2" cstate="print"/>
          <a:srcRect/>
          <a:stretch>
            <a:fillRect/>
          </a:stretch>
        </p:blipFill>
        <p:spPr bwMode="auto">
          <a:xfrm>
            <a:off x="2009775" y="1198563"/>
            <a:ext cx="5124450" cy="4467225"/>
          </a:xfrm>
          <a:prstGeom prst="rect">
            <a:avLst/>
          </a:prstGeom>
          <a:noFill/>
          <a:ln w="9525">
            <a:noFill/>
            <a:miter lim="800000"/>
            <a:headEnd/>
            <a:tailEnd/>
          </a:ln>
          <a:effectLst/>
        </p:spPr>
      </p:pic>
      <p:pic>
        <p:nvPicPr>
          <p:cNvPr id="7172" name="Picture 4"/>
          <p:cNvPicPr>
            <a:picLocks noChangeAspect="1" noChangeArrowheads="1"/>
          </p:cNvPicPr>
          <p:nvPr/>
        </p:nvPicPr>
        <p:blipFill>
          <a:blip r:embed="rId3" cstate="print"/>
          <a:srcRect/>
          <a:stretch>
            <a:fillRect/>
          </a:stretch>
        </p:blipFill>
        <p:spPr bwMode="auto">
          <a:xfrm>
            <a:off x="2003425" y="1189038"/>
            <a:ext cx="5135563" cy="4487862"/>
          </a:xfrm>
          <a:prstGeom prst="rect">
            <a:avLst/>
          </a:prstGeom>
          <a:noFill/>
          <a:ln w="9525">
            <a:noFill/>
            <a:miter lim="800000"/>
            <a:headEnd/>
            <a:tailEnd/>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Rectangle 2"/>
          <p:cNvSpPr>
            <a:spLocks noGrp="1" noChangeArrowheads="1"/>
          </p:cNvSpPr>
          <p:nvPr>
            <p:ph type="title"/>
          </p:nvPr>
        </p:nvSpPr>
        <p:spPr/>
        <p:txBody>
          <a:bodyPr/>
          <a:lstStyle/>
          <a:p>
            <a:r>
              <a:rPr lang="en-US" dirty="0"/>
              <a:t>Question 223.13.10</a:t>
            </a:r>
          </a:p>
        </p:txBody>
      </p:sp>
      <p:sp>
        <p:nvSpPr>
          <p:cNvPr id="443395" name="Rectangle 3"/>
          <p:cNvSpPr>
            <a:spLocks noGrp="1" noChangeArrowheads="1"/>
          </p:cNvSpPr>
          <p:nvPr>
            <p:ph idx="1"/>
          </p:nvPr>
        </p:nvSpPr>
        <p:spPr>
          <a:xfrm>
            <a:off x="355600" y="1339850"/>
            <a:ext cx="4224338" cy="4525963"/>
          </a:xfrm>
        </p:spPr>
        <p:txBody>
          <a:bodyPr/>
          <a:lstStyle/>
          <a:p>
            <a:pPr eaLnBrk="1" hangingPunct="1">
              <a:lnSpc>
                <a:spcPct val="120000"/>
              </a:lnSpc>
              <a:buFontTx/>
              <a:buNone/>
              <a:defRPr/>
            </a:pPr>
            <a:r>
              <a:rPr lang="en-US" sz="2000" b="1">
                <a:effectLst>
                  <a:outerShdw blurRad="38100" dist="38100" dir="2700000" algn="tl">
                    <a:srgbClr val="C0C0C0"/>
                  </a:outerShdw>
                </a:effectLst>
              </a:rPr>
              <a:t>You hold a hand mirror </a:t>
            </a:r>
            <a:r>
              <a:rPr lang="en-US" sz="2000" b="1">
                <a:solidFill>
                  <a:schemeClr val="tx2"/>
                </a:solidFill>
                <a:effectLst>
                  <a:outerShdw blurRad="38100" dist="38100" dir="2700000" algn="tl">
                    <a:srgbClr val="C0C0C0"/>
                  </a:outerShdw>
                </a:effectLst>
              </a:rPr>
              <a:t>0.5 m</a:t>
            </a:r>
            <a:r>
              <a:rPr lang="en-US" sz="2000" b="1">
                <a:effectLst>
                  <a:outerShdw blurRad="38100" dist="38100" dir="2700000" algn="tl">
                    <a:srgbClr val="C0C0C0"/>
                  </a:outerShdw>
                </a:effectLst>
              </a:rPr>
              <a:t>   in front of you and look at your reflection in a full-length mirror </a:t>
            </a:r>
            <a:r>
              <a:rPr lang="en-US" sz="2000" b="1">
                <a:solidFill>
                  <a:schemeClr val="tx2"/>
                </a:solidFill>
                <a:effectLst>
                  <a:outerShdw blurRad="38100" dist="38100" dir="2700000" algn="tl">
                    <a:srgbClr val="C0C0C0"/>
                  </a:outerShdw>
                </a:effectLst>
              </a:rPr>
              <a:t>1 m</a:t>
            </a:r>
            <a:r>
              <a:rPr lang="en-US" sz="2000" b="1">
                <a:effectLst>
                  <a:outerShdw blurRad="38100" dist="38100" dir="2700000" algn="tl">
                    <a:srgbClr val="C0C0C0"/>
                  </a:outerShdw>
                </a:effectLst>
              </a:rPr>
              <a:t> behind you.    </a:t>
            </a:r>
            <a:r>
              <a:rPr lang="en-US" sz="2000" b="1">
                <a:solidFill>
                  <a:schemeClr val="tx2"/>
                </a:solidFill>
                <a:effectLst>
                  <a:outerShdw blurRad="38100" dist="38100" dir="2700000" algn="tl">
                    <a:srgbClr val="C0C0C0"/>
                  </a:outerShdw>
                </a:effectLst>
              </a:rPr>
              <a:t>How far in back of the big mirror do you see the image of your face?</a:t>
            </a:r>
            <a:r>
              <a:rPr lang="en-US" sz="2000" b="1">
                <a:effectLst>
                  <a:outerShdw blurRad="38100" dist="38100" dir="2700000" algn="tl">
                    <a:srgbClr val="C0C0C0"/>
                  </a:outerShdw>
                </a:effectLst>
              </a:rPr>
              <a:t> </a:t>
            </a:r>
          </a:p>
          <a:p>
            <a:pPr eaLnBrk="1" hangingPunct="1">
              <a:lnSpc>
                <a:spcPct val="80000"/>
              </a:lnSpc>
              <a:defRPr/>
            </a:pPr>
            <a:endParaRPr lang="en-US" sz="2000" b="1">
              <a:solidFill>
                <a:schemeClr val="tx2"/>
              </a:solidFill>
            </a:endParaRPr>
          </a:p>
          <a:p>
            <a:pPr marL="762000" lvl="1" indent="-304800" eaLnBrk="1" hangingPunct="1">
              <a:lnSpc>
                <a:spcPct val="80000"/>
              </a:lnSpc>
              <a:buFontTx/>
              <a:buAutoNum type="alphaLcParenR"/>
              <a:defRPr/>
            </a:pPr>
            <a:r>
              <a:rPr lang="en-US" sz="2000" b="1">
                <a:solidFill>
                  <a:schemeClr val="tx2"/>
                </a:solidFill>
              </a:rPr>
              <a:t>0.5 m</a:t>
            </a:r>
          </a:p>
          <a:p>
            <a:pPr marL="762000" lvl="1" indent="-304800" eaLnBrk="1" hangingPunct="1">
              <a:lnSpc>
                <a:spcPct val="80000"/>
              </a:lnSpc>
              <a:buFontTx/>
              <a:buAutoNum type="alphaLcParenR"/>
              <a:defRPr/>
            </a:pPr>
            <a:r>
              <a:rPr lang="en-US" sz="2000" b="1">
                <a:solidFill>
                  <a:schemeClr val="tx2"/>
                </a:solidFill>
              </a:rPr>
              <a:t>1.0 m </a:t>
            </a:r>
          </a:p>
          <a:p>
            <a:pPr marL="762000" lvl="1" indent="-304800" eaLnBrk="1" hangingPunct="1">
              <a:lnSpc>
                <a:spcPct val="80000"/>
              </a:lnSpc>
              <a:buFontTx/>
              <a:buAutoNum type="alphaLcParenR"/>
              <a:defRPr/>
            </a:pPr>
            <a:r>
              <a:rPr lang="en-US" sz="2000" b="1">
                <a:solidFill>
                  <a:schemeClr val="tx2"/>
                </a:solidFill>
              </a:rPr>
              <a:t>1.5 m</a:t>
            </a:r>
          </a:p>
          <a:p>
            <a:pPr marL="762000" lvl="1" indent="-304800" eaLnBrk="1" hangingPunct="1">
              <a:lnSpc>
                <a:spcPct val="80000"/>
              </a:lnSpc>
              <a:buFontTx/>
              <a:buAutoNum type="alphaLcParenR"/>
              <a:defRPr/>
            </a:pPr>
            <a:r>
              <a:rPr lang="en-US" sz="2000" b="1">
                <a:solidFill>
                  <a:schemeClr val="tx2"/>
                </a:solidFill>
              </a:rPr>
              <a:t>2.0 m</a:t>
            </a:r>
          </a:p>
          <a:p>
            <a:pPr marL="762000" lvl="1" indent="-304800" eaLnBrk="1" hangingPunct="1">
              <a:lnSpc>
                <a:spcPct val="80000"/>
              </a:lnSpc>
              <a:buFontTx/>
              <a:buAutoNum type="alphaLcParenR"/>
              <a:defRPr/>
            </a:pPr>
            <a:r>
              <a:rPr lang="en-US" sz="2000" b="1">
                <a:solidFill>
                  <a:schemeClr val="tx2"/>
                </a:solidFill>
              </a:rPr>
              <a:t>2.5 m</a:t>
            </a:r>
            <a:endParaRPr lang="en-US" sz="2000" b="1">
              <a:solidFill>
                <a:schemeClr val="tx2"/>
              </a:solidFill>
              <a:effectLst>
                <a:outerShdw blurRad="38100" dist="38100" dir="2700000" algn="tl">
                  <a:srgbClr val="C0C0C0"/>
                </a:outerShdw>
              </a:effectLst>
            </a:endParaRPr>
          </a:p>
          <a:p>
            <a:pPr eaLnBrk="1" hangingPunct="1">
              <a:lnSpc>
                <a:spcPct val="80000"/>
              </a:lnSpc>
              <a:defRPr/>
            </a:pPr>
            <a:endParaRPr lang="en-US" sz="2400"/>
          </a:p>
        </p:txBody>
      </p:sp>
      <p:sp>
        <p:nvSpPr>
          <p:cNvPr id="12292" name="Slide Number Placeholder 5"/>
          <p:cNvSpPr>
            <a:spLocks noGrp="1"/>
          </p:cNvSpPr>
          <p:nvPr>
            <p:ph type="sldNum" sz="quarter" idx="12"/>
          </p:nvPr>
        </p:nvSpPr>
        <p:spPr>
          <a:noFill/>
        </p:spPr>
        <p:txBody>
          <a:bodyPr/>
          <a:lstStyle/>
          <a:p>
            <a:fld id="{AA4EF262-061D-45F6-88C8-74DD670CA05D}" type="slidenum">
              <a:rPr lang="en-US" smtClean="0"/>
              <a:pPr/>
              <a:t>55</a:t>
            </a:fld>
            <a:endParaRPr lang="en-US"/>
          </a:p>
        </p:txBody>
      </p:sp>
      <p:grpSp>
        <p:nvGrpSpPr>
          <p:cNvPr id="2" name="Group 4"/>
          <p:cNvGrpSpPr>
            <a:grpSpLocks/>
          </p:cNvGrpSpPr>
          <p:nvPr/>
        </p:nvGrpSpPr>
        <p:grpSpPr bwMode="auto">
          <a:xfrm>
            <a:off x="4981575" y="1423988"/>
            <a:ext cx="3541713" cy="2835275"/>
            <a:chOff x="1026" y="800"/>
            <a:chExt cx="2342" cy="1852"/>
          </a:xfrm>
        </p:grpSpPr>
        <p:graphicFrame>
          <p:nvGraphicFramePr>
            <p:cNvPr id="12290" name="Object 5"/>
            <p:cNvGraphicFramePr>
              <a:graphicFrameLocks noChangeAspect="1"/>
            </p:cNvGraphicFramePr>
            <p:nvPr/>
          </p:nvGraphicFramePr>
          <p:xfrm>
            <a:off x="1026" y="800"/>
            <a:ext cx="930" cy="1850"/>
          </p:xfrm>
          <a:graphic>
            <a:graphicData uri="http://schemas.openxmlformats.org/presentationml/2006/ole">
              <mc:AlternateContent xmlns:mc="http://schemas.openxmlformats.org/markup-compatibility/2006">
                <mc:Choice xmlns:v="urn:schemas-microsoft-com:vml" Requires="v">
                  <p:oleObj name="Clip" r:id="rId2" imgW="2287080" imgH="2021400" progId="">
                    <p:embed/>
                  </p:oleObj>
                </mc:Choice>
                <mc:Fallback>
                  <p:oleObj name="Clip" r:id="rId2" imgW="2287080" imgH="2021400" progId="">
                    <p:embed/>
                    <p:pic>
                      <p:nvPicPr>
                        <p:cNvPr id="12290" name="Object 5"/>
                        <p:cNvPicPr>
                          <a:picLocks noChangeAspect="1" noChangeArrowheads="1"/>
                        </p:cNvPicPr>
                        <p:nvPr/>
                      </p:nvPicPr>
                      <p:blipFill>
                        <a:blip r:embed="rId3">
                          <a:extLst>
                            <a:ext uri="{28A0092B-C50C-407E-A947-70E740481C1C}">
                              <a14:useLocalDpi xmlns:a14="http://schemas.microsoft.com/office/drawing/2010/main" val="0"/>
                            </a:ext>
                          </a:extLst>
                        </a:blip>
                        <a:srcRect r="35461"/>
                        <a:stretch>
                          <a:fillRect/>
                        </a:stretch>
                      </p:blipFill>
                      <p:spPr bwMode="auto">
                        <a:xfrm>
                          <a:off x="1026" y="800"/>
                          <a:ext cx="930" cy="1850"/>
                        </a:xfrm>
                        <a:prstGeom prst="rect">
                          <a:avLst/>
                        </a:prstGeom>
                        <a:solidFill>
                          <a:schemeClr val="hlink"/>
                        </a:solidFill>
                      </p:spPr>
                    </p:pic>
                  </p:oleObj>
                </mc:Fallback>
              </mc:AlternateContent>
            </a:graphicData>
          </a:graphic>
        </p:graphicFrame>
        <p:sp>
          <p:nvSpPr>
            <p:cNvPr id="12297" name="Rectangle 6"/>
            <p:cNvSpPr>
              <a:spLocks noChangeArrowheads="1"/>
            </p:cNvSpPr>
            <p:nvPr/>
          </p:nvSpPr>
          <p:spPr bwMode="auto">
            <a:xfrm>
              <a:off x="1934" y="801"/>
              <a:ext cx="1366" cy="1850"/>
            </a:xfrm>
            <a:prstGeom prst="rect">
              <a:avLst/>
            </a:prstGeom>
            <a:solidFill>
              <a:schemeClr val="hlink"/>
            </a:solidFill>
            <a:ln w="9525">
              <a:noFill/>
              <a:miter lim="800000"/>
              <a:headEnd/>
              <a:tailEnd/>
            </a:ln>
          </p:spPr>
          <p:txBody>
            <a:bodyPr anchor="ctr">
              <a:spAutoFit/>
            </a:bodyPr>
            <a:lstStyle/>
            <a:p>
              <a:endParaRPr lang="en-US"/>
            </a:p>
          </p:txBody>
        </p:sp>
        <p:graphicFrame>
          <p:nvGraphicFramePr>
            <p:cNvPr id="12291" name="Object 7"/>
            <p:cNvGraphicFramePr>
              <a:graphicFrameLocks noChangeAspect="1"/>
            </p:cNvGraphicFramePr>
            <p:nvPr/>
          </p:nvGraphicFramePr>
          <p:xfrm>
            <a:off x="2361" y="802"/>
            <a:ext cx="1007" cy="1850"/>
          </p:xfrm>
          <a:graphic>
            <a:graphicData uri="http://schemas.openxmlformats.org/presentationml/2006/ole">
              <mc:AlternateContent xmlns:mc="http://schemas.openxmlformats.org/markup-compatibility/2006">
                <mc:Choice xmlns:v="urn:schemas-microsoft-com:vml" Requires="v">
                  <p:oleObj name="Clip" r:id="rId4" imgW="1599480" imgH="2287080" progId="">
                    <p:embed/>
                  </p:oleObj>
                </mc:Choice>
                <mc:Fallback>
                  <p:oleObj name="Clip" r:id="rId4" imgW="1599480" imgH="2287080" progId="">
                    <p:embed/>
                    <p:pic>
                      <p:nvPicPr>
                        <p:cNvPr id="12291"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1" y="802"/>
                          <a:ext cx="1007" cy="1850"/>
                        </a:xfrm>
                        <a:prstGeom prst="rect">
                          <a:avLst/>
                        </a:prstGeom>
                        <a:solidFill>
                          <a:schemeClr val="hlink"/>
                        </a:solidFill>
                      </p:spPr>
                    </p:pic>
                  </p:oleObj>
                </mc:Fallback>
              </mc:AlternateContent>
            </a:graphicData>
          </a:graphic>
        </p:graphicFrame>
      </p:grpSp>
      <p:sp>
        <p:nvSpPr>
          <p:cNvPr id="12296" name="Text Box 8"/>
          <p:cNvSpPr txBox="1">
            <a:spLocks noChangeArrowheads="1"/>
          </p:cNvSpPr>
          <p:nvPr/>
        </p:nvSpPr>
        <p:spPr bwMode="auto">
          <a:xfrm>
            <a:off x="6483350" y="6146800"/>
            <a:ext cx="361950" cy="366713"/>
          </a:xfrm>
          <a:prstGeom prst="rect">
            <a:avLst/>
          </a:prstGeom>
          <a:noFill/>
          <a:ln w="9525">
            <a:noFill/>
            <a:miter lim="800000"/>
            <a:headEnd/>
            <a:tailEnd/>
          </a:ln>
        </p:spPr>
        <p:txBody>
          <a:bodyPr wrap="none">
            <a:spAutoFit/>
          </a:bodyPr>
          <a:lstStyle/>
          <a:p>
            <a:r>
              <a:rPr lang="en-US"/>
              <a:t>G</a:t>
            </a:r>
          </a:p>
        </p:txBody>
      </p:sp>
    </p:spTree>
    <p:extLst>
      <p:ext uri="{BB962C8B-B14F-4D97-AF65-F5344CB8AC3E}">
        <p14:creationId xmlns:p14="http://schemas.microsoft.com/office/powerpoint/2010/main" val="39867673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223.13.11</a:t>
            </a:r>
          </a:p>
        </p:txBody>
      </p:sp>
      <p:sp>
        <p:nvSpPr>
          <p:cNvPr id="3" name="Content Placeholder 2"/>
          <p:cNvSpPr>
            <a:spLocks noGrp="1"/>
          </p:cNvSpPr>
          <p:nvPr>
            <p:ph idx="1"/>
          </p:nvPr>
        </p:nvSpPr>
        <p:spPr>
          <a:xfrm>
            <a:off x="457200" y="1600200"/>
            <a:ext cx="4489554" cy="4525963"/>
          </a:xfrm>
        </p:spPr>
        <p:txBody>
          <a:bodyPr>
            <a:normAutofit fontScale="85000" lnSpcReduction="20000"/>
          </a:bodyPr>
          <a:lstStyle/>
          <a:p>
            <a:pPr>
              <a:buNone/>
            </a:pPr>
            <a:r>
              <a:rPr lang="en-US" dirty="0"/>
              <a:t>The image of the man’s face in the small mirror will be half a meter away. How far away from the large mirror will the image of this image be?</a:t>
            </a:r>
          </a:p>
          <a:p>
            <a:pPr marL="514350" indent="-514350">
              <a:buAutoNum type="alphaLcParenR"/>
            </a:pPr>
            <a:r>
              <a:rPr lang="en-US" dirty="0"/>
              <a:t>Half a meter</a:t>
            </a:r>
          </a:p>
          <a:p>
            <a:pPr marL="514350" indent="-514350">
              <a:buAutoNum type="alphaLcParenR"/>
            </a:pPr>
            <a:r>
              <a:rPr lang="en-US" dirty="0"/>
              <a:t>A meter</a:t>
            </a:r>
          </a:p>
          <a:p>
            <a:pPr marL="514350" indent="-514350">
              <a:buAutoNum type="alphaLcParenR"/>
            </a:pPr>
            <a:r>
              <a:rPr lang="en-US" dirty="0"/>
              <a:t>1.5 meters</a:t>
            </a:r>
          </a:p>
          <a:p>
            <a:pPr marL="514350" indent="-514350">
              <a:buAutoNum type="alphaLcParenR"/>
            </a:pPr>
            <a:r>
              <a:rPr lang="en-US" dirty="0"/>
              <a:t>2 meters</a:t>
            </a:r>
          </a:p>
          <a:p>
            <a:pPr marL="514350" indent="-514350">
              <a:buAutoNum type="alphaLcParenR"/>
            </a:pPr>
            <a:r>
              <a:rPr lang="en-US" dirty="0"/>
              <a:t>What are you talking about? </a:t>
            </a:r>
          </a:p>
        </p:txBody>
      </p:sp>
      <p:sp>
        <p:nvSpPr>
          <p:cNvPr id="4" name="Slide Number Placeholder 3"/>
          <p:cNvSpPr>
            <a:spLocks noGrp="1"/>
          </p:cNvSpPr>
          <p:nvPr>
            <p:ph type="sldNum" sz="quarter" idx="12"/>
          </p:nvPr>
        </p:nvSpPr>
        <p:spPr/>
        <p:txBody>
          <a:bodyPr/>
          <a:lstStyle/>
          <a:p>
            <a:pPr>
              <a:defRPr/>
            </a:pPr>
            <a:fld id="{64137B81-8888-4253-92EC-0AED2A590749}" type="slidenum">
              <a:rPr lang="en-US" smtClean="0"/>
              <a:pPr>
                <a:defRPr/>
              </a:pPr>
              <a:t>56</a:t>
            </a:fld>
            <a:endParaRPr lang="en-US"/>
          </a:p>
        </p:txBody>
      </p:sp>
      <p:pic>
        <p:nvPicPr>
          <p:cNvPr id="2518018" name="Picture 2"/>
          <p:cNvPicPr>
            <a:picLocks noChangeAspect="1" noChangeArrowheads="1"/>
          </p:cNvPicPr>
          <p:nvPr/>
        </p:nvPicPr>
        <p:blipFill>
          <a:blip r:embed="rId2" cstate="print"/>
          <a:srcRect/>
          <a:stretch>
            <a:fillRect/>
          </a:stretch>
        </p:blipFill>
        <p:spPr bwMode="auto">
          <a:xfrm>
            <a:off x="5180507" y="2113613"/>
            <a:ext cx="2827893" cy="2804618"/>
          </a:xfrm>
          <a:prstGeom prst="rect">
            <a:avLst/>
          </a:prstGeom>
          <a:noFill/>
          <a:ln w="9525">
            <a:noFill/>
            <a:miter lim="800000"/>
            <a:headEnd/>
            <a:tailEnd/>
          </a:ln>
          <a:effectLst/>
        </p:spPr>
      </p:pic>
    </p:spTree>
    <p:extLst>
      <p:ext uri="{BB962C8B-B14F-4D97-AF65-F5344CB8AC3E}">
        <p14:creationId xmlns:p14="http://schemas.microsoft.com/office/powerpoint/2010/main" val="39302340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cstate="print"/>
          <a:srcRect/>
          <a:stretch>
            <a:fillRect/>
          </a:stretch>
        </p:blipFill>
        <p:spPr bwMode="auto">
          <a:xfrm>
            <a:off x="2419350" y="1308100"/>
            <a:ext cx="4305300" cy="4248150"/>
          </a:xfrm>
          <a:prstGeom prst="rect">
            <a:avLst/>
          </a:prstGeom>
          <a:noFill/>
          <a:ln w="9525">
            <a:noFill/>
            <a:miter lim="800000"/>
            <a:headEnd/>
            <a:tailEnd/>
          </a:ln>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2" name="Picture 4"/>
          <p:cNvPicPr>
            <a:picLocks noChangeAspect="1" noChangeArrowheads="1"/>
          </p:cNvPicPr>
          <p:nvPr/>
        </p:nvPicPr>
        <p:blipFill>
          <a:blip r:embed="rId2" cstate="print"/>
          <a:srcRect/>
          <a:stretch>
            <a:fillRect/>
          </a:stretch>
        </p:blipFill>
        <p:spPr bwMode="auto">
          <a:xfrm>
            <a:off x="1066800" y="1981200"/>
            <a:ext cx="6709035" cy="2514600"/>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Rectangle 2"/>
          <p:cNvSpPr>
            <a:spLocks noGrp="1" noChangeArrowheads="1"/>
          </p:cNvSpPr>
          <p:nvPr>
            <p:ph type="title"/>
          </p:nvPr>
        </p:nvSpPr>
        <p:spPr/>
        <p:txBody>
          <a:bodyPr/>
          <a:lstStyle/>
          <a:p>
            <a:pPr eaLnBrk="1" hangingPunct="1"/>
            <a:r>
              <a:rPr lang="en-US" dirty="0"/>
              <a:t>Question 223.14.1</a:t>
            </a:r>
          </a:p>
        </p:txBody>
      </p:sp>
      <p:sp>
        <p:nvSpPr>
          <p:cNvPr id="158724" name="Rectangle 3"/>
          <p:cNvSpPr>
            <a:spLocks noGrp="1" noChangeArrowheads="1"/>
          </p:cNvSpPr>
          <p:nvPr>
            <p:ph idx="1"/>
          </p:nvPr>
        </p:nvSpPr>
        <p:spPr>
          <a:xfrm>
            <a:off x="457200" y="1600200"/>
            <a:ext cx="3765884" cy="4525963"/>
          </a:xfrm>
        </p:spPr>
        <p:txBody>
          <a:bodyPr>
            <a:normAutofit lnSpcReduction="10000"/>
          </a:bodyPr>
          <a:lstStyle/>
          <a:p>
            <a:pPr marL="609600" indent="-609600" eaLnBrk="1" hangingPunct="1">
              <a:buFontTx/>
              <a:buNone/>
            </a:pPr>
            <a:r>
              <a:rPr lang="en-US" dirty="0"/>
              <a:t>To the left is a photo of several light beams. Is the light traveling </a:t>
            </a:r>
          </a:p>
          <a:p>
            <a:pPr marL="609600" indent="-609600" eaLnBrk="1" hangingPunct="1">
              <a:buFontTx/>
              <a:buAutoNum type="alphaLcParenR"/>
            </a:pPr>
            <a:r>
              <a:rPr lang="en-US" dirty="0"/>
              <a:t>from the right to the left </a:t>
            </a:r>
          </a:p>
          <a:p>
            <a:pPr marL="609600" indent="-609600" eaLnBrk="1" hangingPunct="1">
              <a:buFontTx/>
              <a:buAutoNum type="alphaLcParenR"/>
            </a:pPr>
            <a:r>
              <a:rPr lang="en-US" dirty="0"/>
              <a:t>From the left to the right</a:t>
            </a:r>
          </a:p>
          <a:p>
            <a:pPr marL="609600" indent="-609600" eaLnBrk="1" hangingPunct="1">
              <a:buFontTx/>
              <a:buAutoNum type="alphaLcParenR"/>
            </a:pPr>
            <a:r>
              <a:rPr lang="en-US" dirty="0"/>
              <a:t>Can’t tell</a:t>
            </a:r>
          </a:p>
        </p:txBody>
      </p:sp>
      <p:sp>
        <p:nvSpPr>
          <p:cNvPr id="158722" name="Slide Number Placeholder 5"/>
          <p:cNvSpPr>
            <a:spLocks noGrp="1"/>
          </p:cNvSpPr>
          <p:nvPr>
            <p:ph type="sldNum" sz="quarter" idx="12"/>
          </p:nvPr>
        </p:nvSpPr>
        <p:spPr>
          <a:noFill/>
        </p:spPr>
        <p:txBody>
          <a:bodyPr/>
          <a:lstStyle/>
          <a:p>
            <a:fld id="{E74A1BC4-A70A-4755-A00C-15453D17F982}" type="slidenum">
              <a:rPr lang="en-US" smtClean="0"/>
              <a:pPr/>
              <a:t>59</a:t>
            </a:fld>
            <a:endParaRPr lang="en-US"/>
          </a:p>
        </p:txBody>
      </p:sp>
      <p:pic>
        <p:nvPicPr>
          <p:cNvPr id="508723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759" t="21445" r="12709" b="15218"/>
          <a:stretch/>
        </p:blipFill>
        <p:spPr bwMode="auto">
          <a:xfrm>
            <a:off x="4268242" y="1708484"/>
            <a:ext cx="4917790" cy="323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8393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21" name="Content Placeholder 20"/>
          <p:cNvSpPr>
            <a:spLocks noGrp="1"/>
          </p:cNvSpPr>
          <p:nvPr>
            <p:ph idx="1"/>
          </p:nvPr>
        </p:nvSpPr>
        <p:spPr/>
        <p:txBody>
          <a:bodyPr/>
          <a:lstStyle/>
          <a:p>
            <a:endParaRPr lang="en-US"/>
          </a:p>
        </p:txBody>
      </p:sp>
      <p:pic>
        <p:nvPicPr>
          <p:cNvPr id="22" name="Picture 11"/>
          <p:cNvPicPr>
            <a:picLocks noChangeAspect="1" noChangeArrowheads="1"/>
          </p:cNvPicPr>
          <p:nvPr/>
        </p:nvPicPr>
        <p:blipFill>
          <a:blip r:embed="rId2" cstate="print"/>
          <a:srcRect/>
          <a:stretch>
            <a:fillRect/>
          </a:stretch>
        </p:blipFill>
        <p:spPr bwMode="auto">
          <a:xfrm>
            <a:off x="1428750" y="1618938"/>
            <a:ext cx="6261666" cy="4507189"/>
          </a:xfrm>
          <a:prstGeom prst="rect">
            <a:avLst/>
          </a:prstGeom>
          <a:noFill/>
          <a:ln w="9525">
            <a:noFill/>
            <a:miter lim="800000"/>
            <a:headEnd/>
            <a:tailEnd/>
          </a:ln>
          <a:effec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1" descr="F:\DCIM\100CASIO\CIMG0104.JPG"/>
          <p:cNvPicPr>
            <a:picLocks noChangeAspect="1" noChangeArrowheads="1"/>
          </p:cNvPicPr>
          <p:nvPr/>
        </p:nvPicPr>
        <p:blipFill>
          <a:blip r:embed="rId2" cstate="print"/>
          <a:srcRect/>
          <a:stretch>
            <a:fillRect/>
          </a:stretch>
        </p:blipFill>
        <p:spPr bwMode="auto">
          <a:xfrm>
            <a:off x="0" y="0"/>
            <a:ext cx="9533744" cy="7150308"/>
          </a:xfrm>
          <a:prstGeom prst="rect">
            <a:avLst/>
          </a:prstGeom>
          <a:noFill/>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DCIM\100CASIO\CIMG0136.JPG"/>
          <p:cNvPicPr>
            <a:picLocks noChangeAspect="1" noChangeArrowheads="1"/>
          </p:cNvPicPr>
          <p:nvPr/>
        </p:nvPicPr>
        <p:blipFill>
          <a:blip r:embed="rId2" cstate="print"/>
          <a:srcRect l="20833" t="31111" r="8333" b="23333"/>
          <a:stretch>
            <a:fillRect/>
          </a:stretch>
        </p:blipFill>
        <p:spPr bwMode="auto">
          <a:xfrm>
            <a:off x="-1" y="1315606"/>
            <a:ext cx="9144001" cy="4410636"/>
          </a:xfrm>
          <a:prstGeom prst="rect">
            <a:avLst/>
          </a:prstGeom>
          <a:noFill/>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2"/>
          <p:cNvPicPr>
            <a:picLocks noChangeAspect="1" noChangeArrowheads="1"/>
          </p:cNvPicPr>
          <p:nvPr/>
        </p:nvPicPr>
        <p:blipFill>
          <a:blip r:embed="rId2" cstate="print"/>
          <a:srcRect/>
          <a:stretch>
            <a:fillRect/>
          </a:stretch>
        </p:blipFill>
        <p:spPr bwMode="auto">
          <a:xfrm>
            <a:off x="2700338" y="576263"/>
            <a:ext cx="3743325" cy="5705475"/>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Rectangle 2"/>
          <p:cNvSpPr>
            <a:spLocks noGrp="1" noChangeArrowheads="1"/>
          </p:cNvSpPr>
          <p:nvPr>
            <p:ph type="title"/>
          </p:nvPr>
        </p:nvSpPr>
        <p:spPr/>
        <p:txBody>
          <a:bodyPr/>
          <a:lstStyle/>
          <a:p>
            <a:pPr eaLnBrk="1" hangingPunct="1"/>
            <a:r>
              <a:rPr lang="en-US" dirty="0"/>
              <a:t>Question 223.14.1.5</a:t>
            </a:r>
          </a:p>
        </p:txBody>
      </p:sp>
      <p:sp>
        <p:nvSpPr>
          <p:cNvPr id="158724" name="Rectangle 3"/>
          <p:cNvSpPr>
            <a:spLocks noGrp="1" noChangeArrowheads="1"/>
          </p:cNvSpPr>
          <p:nvPr>
            <p:ph idx="1"/>
          </p:nvPr>
        </p:nvSpPr>
        <p:spPr>
          <a:xfrm>
            <a:off x="457199" y="1600200"/>
            <a:ext cx="8085221" cy="4525963"/>
          </a:xfrm>
        </p:spPr>
        <p:txBody>
          <a:bodyPr>
            <a:normAutofit/>
          </a:bodyPr>
          <a:lstStyle/>
          <a:p>
            <a:pPr marL="609600" indent="-609600">
              <a:buNone/>
            </a:pPr>
            <a:r>
              <a:rPr lang="en-US" dirty="0"/>
              <a:t> We have found that when a wave enters a material, its speed may change. But we remember from wave theory	v=</a:t>
            </a:r>
            <a:r>
              <a:rPr lang="en-US" dirty="0" err="1"/>
              <a:t>λf</a:t>
            </a:r>
            <a:r>
              <a:rPr lang="en-US" dirty="0"/>
              <a:t>    But it is time to review: does λ change, or does f change? Wavelength</a:t>
            </a:r>
          </a:p>
          <a:p>
            <a:pPr marL="609600" indent="-609600" eaLnBrk="1" hangingPunct="1">
              <a:buFontTx/>
              <a:buAutoNum type="alphaLcParenR"/>
            </a:pPr>
            <a:r>
              <a:rPr lang="en-US" dirty="0"/>
              <a:t>Frequency</a:t>
            </a:r>
          </a:p>
          <a:p>
            <a:pPr marL="609600" indent="-609600" eaLnBrk="1" hangingPunct="1">
              <a:buFontTx/>
              <a:buAutoNum type="alphaLcParenR"/>
            </a:pPr>
            <a:r>
              <a:rPr lang="en-US" dirty="0"/>
              <a:t>Both</a:t>
            </a:r>
          </a:p>
          <a:p>
            <a:pPr marL="609600" indent="-609600" eaLnBrk="1" hangingPunct="1">
              <a:buFontTx/>
              <a:buAutoNum type="alphaLcParenR"/>
            </a:pPr>
            <a:r>
              <a:rPr lang="en-US" dirty="0"/>
              <a:t>Can’t tell</a:t>
            </a:r>
          </a:p>
        </p:txBody>
      </p:sp>
      <p:sp>
        <p:nvSpPr>
          <p:cNvPr id="158722" name="Slide Number Placeholder 5"/>
          <p:cNvSpPr>
            <a:spLocks noGrp="1"/>
          </p:cNvSpPr>
          <p:nvPr>
            <p:ph type="sldNum" sz="quarter" idx="12"/>
          </p:nvPr>
        </p:nvSpPr>
        <p:spPr>
          <a:noFill/>
        </p:spPr>
        <p:txBody>
          <a:bodyPr/>
          <a:lstStyle/>
          <a:p>
            <a:fld id="{E74A1BC4-A70A-4755-A00C-15453D17F982}" type="slidenum">
              <a:rPr lang="en-US" smtClean="0"/>
              <a:pPr/>
              <a:t>63</a:t>
            </a:fld>
            <a:endParaRPr lang="en-US"/>
          </a:p>
        </p:txBody>
      </p:sp>
    </p:spTree>
    <p:extLst>
      <p:ext uri="{BB962C8B-B14F-4D97-AF65-F5344CB8AC3E}">
        <p14:creationId xmlns:p14="http://schemas.microsoft.com/office/powerpoint/2010/main" val="7789976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1" name="Rectangle 2"/>
          <p:cNvSpPr>
            <a:spLocks noGrp="1" noChangeArrowheads="1"/>
          </p:cNvSpPr>
          <p:nvPr>
            <p:ph type="title"/>
          </p:nvPr>
        </p:nvSpPr>
        <p:spPr/>
        <p:txBody>
          <a:bodyPr/>
          <a:lstStyle/>
          <a:p>
            <a:pPr eaLnBrk="1" hangingPunct="1"/>
            <a:r>
              <a:rPr lang="en-US" dirty="0"/>
              <a:t>Question 233.14.2</a:t>
            </a:r>
          </a:p>
        </p:txBody>
      </p:sp>
      <p:sp>
        <p:nvSpPr>
          <p:cNvPr id="160772" name="Rectangle 3"/>
          <p:cNvSpPr>
            <a:spLocks noGrp="1" noChangeArrowheads="1"/>
          </p:cNvSpPr>
          <p:nvPr>
            <p:ph idx="1"/>
          </p:nvPr>
        </p:nvSpPr>
        <p:spPr/>
        <p:txBody>
          <a:bodyPr/>
          <a:lstStyle/>
          <a:p>
            <a:pPr marL="609600" indent="-609600" eaLnBrk="1" hangingPunct="1">
              <a:buFontTx/>
              <a:buNone/>
            </a:pPr>
            <a:r>
              <a:rPr lang="en-US" dirty="0"/>
              <a:t>Suppose we have a material with an index of refraction of 2. What is the speed of the light in this material?</a:t>
            </a:r>
          </a:p>
          <a:p>
            <a:pPr marL="609600" indent="-609600" eaLnBrk="1" hangingPunct="1">
              <a:buFontTx/>
              <a:buAutoNum type="alphaLcParenR"/>
            </a:pPr>
            <a:r>
              <a:rPr lang="en-US" dirty="0"/>
              <a:t>c/2</a:t>
            </a:r>
          </a:p>
          <a:p>
            <a:pPr marL="609600" indent="-609600" eaLnBrk="1" hangingPunct="1">
              <a:buFontTx/>
              <a:buAutoNum type="alphaLcParenR"/>
            </a:pPr>
            <a:r>
              <a:rPr lang="en-US" dirty="0"/>
              <a:t>c/4</a:t>
            </a:r>
          </a:p>
          <a:p>
            <a:pPr marL="609600" indent="-609600" eaLnBrk="1" hangingPunct="1">
              <a:buFontTx/>
              <a:buAutoNum type="alphaLcParenR"/>
            </a:pPr>
            <a:r>
              <a:rPr lang="en-US" dirty="0"/>
              <a:t>2c</a:t>
            </a:r>
          </a:p>
          <a:p>
            <a:pPr marL="609600" indent="-609600" eaLnBrk="1" hangingPunct="1">
              <a:buFontTx/>
              <a:buAutoNum type="alphaLcParenR"/>
            </a:pPr>
            <a:r>
              <a:rPr lang="en-US" dirty="0"/>
              <a:t>4c</a:t>
            </a:r>
          </a:p>
          <a:p>
            <a:pPr marL="609600" indent="-609600" eaLnBrk="1" hangingPunct="1">
              <a:buFontTx/>
              <a:buAutoNum type="alphaLcParenR"/>
            </a:pPr>
            <a:r>
              <a:rPr lang="en-US" dirty="0"/>
              <a:t>Can’t tell</a:t>
            </a:r>
          </a:p>
        </p:txBody>
      </p:sp>
      <p:sp>
        <p:nvSpPr>
          <p:cNvPr id="160770" name="Slide Number Placeholder 5"/>
          <p:cNvSpPr>
            <a:spLocks noGrp="1"/>
          </p:cNvSpPr>
          <p:nvPr>
            <p:ph type="sldNum" sz="quarter" idx="12"/>
          </p:nvPr>
        </p:nvSpPr>
        <p:spPr>
          <a:noFill/>
        </p:spPr>
        <p:txBody>
          <a:bodyPr/>
          <a:lstStyle/>
          <a:p>
            <a:fld id="{5342DFDB-822F-490D-AC56-0E2BEEBF2788}" type="slidenum">
              <a:rPr lang="en-US" smtClean="0"/>
              <a:pPr/>
              <a:t>64</a:t>
            </a:fld>
            <a:endParaRPr lang="en-US"/>
          </a:p>
        </p:txBody>
      </p:sp>
    </p:spTree>
    <p:extLst>
      <p:ext uri="{BB962C8B-B14F-4D97-AF65-F5344CB8AC3E}">
        <p14:creationId xmlns:p14="http://schemas.microsoft.com/office/powerpoint/2010/main" val="7137893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9528" y="3372787"/>
            <a:ext cx="7045377" cy="3485213"/>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p:nvCxnSpPr>
        <p:spPr>
          <a:xfrm>
            <a:off x="1754081" y="1347495"/>
            <a:ext cx="2374448" cy="20402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flipV="1">
            <a:off x="4169996" y="1364983"/>
            <a:ext cx="2374448" cy="20402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rot="5400000">
            <a:off x="1738050" y="3193714"/>
            <a:ext cx="4796852" cy="5834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095984" y="3355492"/>
            <a:ext cx="96694" cy="89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329559" y="2397928"/>
            <a:ext cx="383438" cy="369332"/>
          </a:xfrm>
          <a:prstGeom prst="rect">
            <a:avLst/>
          </a:prstGeom>
          <a:noFill/>
        </p:spPr>
        <p:txBody>
          <a:bodyPr wrap="none" rtlCol="0">
            <a:spAutoFit/>
          </a:bodyPr>
          <a:lstStyle/>
          <a:p>
            <a:r>
              <a:rPr lang="en-US" dirty="0">
                <a:sym typeface="Symbol"/>
              </a:rPr>
              <a:t></a:t>
            </a:r>
            <a:r>
              <a:rPr lang="en-US" baseline="-25000" dirty="0">
                <a:sym typeface="Symbol"/>
              </a:rPr>
              <a:t>3</a:t>
            </a:r>
            <a:endParaRPr lang="en-US" baseline="-25000" dirty="0"/>
          </a:p>
        </p:txBody>
      </p:sp>
      <p:sp>
        <p:nvSpPr>
          <p:cNvPr id="13" name="TextBox 12"/>
          <p:cNvSpPr txBox="1"/>
          <p:nvPr/>
        </p:nvSpPr>
        <p:spPr>
          <a:xfrm>
            <a:off x="3636014" y="2388834"/>
            <a:ext cx="383438" cy="369332"/>
          </a:xfrm>
          <a:prstGeom prst="rect">
            <a:avLst/>
          </a:prstGeom>
          <a:noFill/>
        </p:spPr>
        <p:txBody>
          <a:bodyPr wrap="none" rtlCol="0">
            <a:spAutoFit/>
          </a:bodyPr>
          <a:lstStyle/>
          <a:p>
            <a:r>
              <a:rPr lang="en-US" dirty="0">
                <a:sym typeface="Symbol"/>
              </a:rPr>
              <a:t></a:t>
            </a:r>
            <a:r>
              <a:rPr lang="en-US" baseline="-25000" dirty="0">
                <a:sym typeface="Symbol"/>
              </a:rPr>
              <a:t>1</a:t>
            </a:r>
            <a:endParaRPr lang="en-US" baseline="-25000" dirty="0"/>
          </a:p>
        </p:txBody>
      </p:sp>
      <p:cxnSp>
        <p:nvCxnSpPr>
          <p:cNvPr id="28" name="Straight Connector 27"/>
          <p:cNvCxnSpPr/>
          <p:nvPr/>
        </p:nvCxnSpPr>
        <p:spPr>
          <a:xfrm rot="16200000" flipH="1">
            <a:off x="3524494" y="4034158"/>
            <a:ext cx="2577429" cy="12864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158072" y="4177860"/>
            <a:ext cx="383438" cy="369332"/>
          </a:xfrm>
          <a:prstGeom prst="rect">
            <a:avLst/>
          </a:prstGeom>
          <a:noFill/>
        </p:spPr>
        <p:txBody>
          <a:bodyPr wrap="none" rtlCol="0">
            <a:spAutoFit/>
          </a:bodyPr>
          <a:lstStyle/>
          <a:p>
            <a:r>
              <a:rPr lang="en-US" dirty="0">
                <a:sym typeface="Symbol"/>
              </a:rPr>
              <a:t></a:t>
            </a:r>
            <a:r>
              <a:rPr lang="en-US" baseline="-25000" dirty="0">
                <a:sym typeface="Symbol"/>
              </a:rPr>
              <a:t>2</a:t>
            </a:r>
            <a:endParaRPr lang="en-US" baseline="-25000" dirty="0"/>
          </a:p>
        </p:txBody>
      </p:sp>
      <p:sp>
        <p:nvSpPr>
          <p:cNvPr id="54" name="Isosceles Triangle 53"/>
          <p:cNvSpPr/>
          <p:nvPr/>
        </p:nvSpPr>
        <p:spPr>
          <a:xfrm rot="8123550">
            <a:off x="2485743" y="1952342"/>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Isosceles Triangle 54"/>
          <p:cNvSpPr/>
          <p:nvPr/>
        </p:nvSpPr>
        <p:spPr>
          <a:xfrm rot="2912541">
            <a:off x="5439364" y="2104436"/>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Isosceles Triangle 55"/>
          <p:cNvSpPr/>
          <p:nvPr/>
        </p:nvSpPr>
        <p:spPr>
          <a:xfrm rot="9010627">
            <a:off x="4835093" y="4835093"/>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762000" y="2819400"/>
            <a:ext cx="685800" cy="523220"/>
          </a:xfrm>
          <a:prstGeom prst="rect">
            <a:avLst/>
          </a:prstGeom>
          <a:noFill/>
        </p:spPr>
        <p:txBody>
          <a:bodyPr wrap="square" rtlCol="0">
            <a:spAutoFit/>
          </a:bodyPr>
          <a:lstStyle/>
          <a:p>
            <a:r>
              <a:rPr lang="en-US" sz="2800" dirty="0"/>
              <a:t>Air</a:t>
            </a:r>
          </a:p>
        </p:txBody>
      </p:sp>
      <p:sp>
        <p:nvSpPr>
          <p:cNvPr id="58" name="TextBox 57"/>
          <p:cNvSpPr txBox="1"/>
          <p:nvPr/>
        </p:nvSpPr>
        <p:spPr>
          <a:xfrm>
            <a:off x="762000" y="3352800"/>
            <a:ext cx="1066800" cy="523220"/>
          </a:xfrm>
          <a:prstGeom prst="rect">
            <a:avLst/>
          </a:prstGeom>
          <a:noFill/>
        </p:spPr>
        <p:txBody>
          <a:bodyPr wrap="square" rtlCol="0">
            <a:spAutoFit/>
          </a:bodyPr>
          <a:lstStyle/>
          <a:p>
            <a:r>
              <a:rPr lang="en-US" sz="2800" dirty="0"/>
              <a:t>Glass</a:t>
            </a:r>
          </a:p>
        </p:txBody>
      </p:sp>
      <p:sp>
        <p:nvSpPr>
          <p:cNvPr id="59" name="TextBox 58"/>
          <p:cNvSpPr txBox="1"/>
          <p:nvPr/>
        </p:nvSpPr>
        <p:spPr>
          <a:xfrm>
            <a:off x="1143000" y="800100"/>
            <a:ext cx="1974836" cy="523220"/>
          </a:xfrm>
          <a:prstGeom prst="rect">
            <a:avLst/>
          </a:prstGeom>
          <a:noFill/>
        </p:spPr>
        <p:txBody>
          <a:bodyPr wrap="none" rtlCol="0">
            <a:spAutoFit/>
          </a:bodyPr>
          <a:lstStyle/>
          <a:p>
            <a:r>
              <a:rPr lang="en-US" sz="2800" dirty="0"/>
              <a:t>Incident Ray</a:t>
            </a:r>
          </a:p>
        </p:txBody>
      </p:sp>
      <p:sp>
        <p:nvSpPr>
          <p:cNvPr id="60" name="TextBox 59"/>
          <p:cNvSpPr txBox="1"/>
          <p:nvPr/>
        </p:nvSpPr>
        <p:spPr>
          <a:xfrm>
            <a:off x="5715000" y="800100"/>
            <a:ext cx="2157257" cy="523220"/>
          </a:xfrm>
          <a:prstGeom prst="rect">
            <a:avLst/>
          </a:prstGeom>
          <a:noFill/>
        </p:spPr>
        <p:txBody>
          <a:bodyPr wrap="none" rtlCol="0">
            <a:spAutoFit/>
          </a:bodyPr>
          <a:lstStyle/>
          <a:p>
            <a:r>
              <a:rPr lang="en-US" sz="2800" dirty="0"/>
              <a:t>Reflected Ray</a:t>
            </a:r>
          </a:p>
        </p:txBody>
      </p:sp>
      <p:sp>
        <p:nvSpPr>
          <p:cNvPr id="61" name="TextBox 60"/>
          <p:cNvSpPr txBox="1"/>
          <p:nvPr/>
        </p:nvSpPr>
        <p:spPr>
          <a:xfrm>
            <a:off x="5029200" y="6019800"/>
            <a:ext cx="2527936" cy="523220"/>
          </a:xfrm>
          <a:prstGeom prst="rect">
            <a:avLst/>
          </a:prstGeom>
          <a:noFill/>
        </p:spPr>
        <p:txBody>
          <a:bodyPr wrap="none" rtlCol="0">
            <a:spAutoFit/>
          </a:bodyPr>
          <a:lstStyle/>
          <a:p>
            <a:r>
              <a:rPr lang="en-US" sz="2800" dirty="0"/>
              <a:t>Transmitted Ray</a:t>
            </a:r>
          </a:p>
        </p:txBody>
      </p:sp>
      <p:sp>
        <p:nvSpPr>
          <p:cNvPr id="19" name="TextBox 18"/>
          <p:cNvSpPr txBox="1"/>
          <p:nvPr/>
        </p:nvSpPr>
        <p:spPr>
          <a:xfrm>
            <a:off x="5711952" y="2895600"/>
            <a:ext cx="914400" cy="523220"/>
          </a:xfrm>
          <a:prstGeom prst="rect">
            <a:avLst/>
          </a:prstGeom>
          <a:noFill/>
        </p:spPr>
        <p:txBody>
          <a:bodyPr wrap="square" rtlCol="0">
            <a:spAutoFit/>
          </a:bodyPr>
          <a:lstStyle/>
          <a:p>
            <a:r>
              <a:rPr lang="en-US" sz="2800" dirty="0"/>
              <a:t>Fast</a:t>
            </a:r>
          </a:p>
        </p:txBody>
      </p:sp>
      <p:sp>
        <p:nvSpPr>
          <p:cNvPr id="20" name="TextBox 19"/>
          <p:cNvSpPr txBox="1"/>
          <p:nvPr/>
        </p:nvSpPr>
        <p:spPr>
          <a:xfrm>
            <a:off x="5635752" y="3429000"/>
            <a:ext cx="1066800" cy="523220"/>
          </a:xfrm>
          <a:prstGeom prst="rect">
            <a:avLst/>
          </a:prstGeom>
          <a:noFill/>
        </p:spPr>
        <p:txBody>
          <a:bodyPr wrap="square" rtlCol="0">
            <a:spAutoFit/>
          </a:bodyPr>
          <a:lstStyle/>
          <a:p>
            <a:r>
              <a:rPr lang="en-US" sz="2800" dirty="0"/>
              <a:t>Slow</a:t>
            </a:r>
          </a:p>
        </p:txBody>
      </p:sp>
      <p:sp>
        <p:nvSpPr>
          <p:cNvPr id="21" name="Rectangle 20"/>
          <p:cNvSpPr/>
          <p:nvPr/>
        </p:nvSpPr>
        <p:spPr>
          <a:xfrm>
            <a:off x="6778752" y="3505200"/>
            <a:ext cx="1086901" cy="369332"/>
          </a:xfrm>
          <a:prstGeom prst="rect">
            <a:avLst/>
          </a:prstGeom>
        </p:spPr>
        <p:txBody>
          <a:bodyPr wrap="none">
            <a:spAutoFit/>
          </a:bodyPr>
          <a:lstStyle/>
          <a:p>
            <a:r>
              <a:rPr lang="en-US" dirty="0"/>
              <a:t>n</a:t>
            </a:r>
            <a:r>
              <a:rPr lang="en-US" baseline="-25000" dirty="0"/>
              <a:t>2</a:t>
            </a:r>
            <a:r>
              <a:rPr lang="en-US" dirty="0"/>
              <a:t> (Large)</a:t>
            </a:r>
          </a:p>
        </p:txBody>
      </p:sp>
      <p:sp>
        <p:nvSpPr>
          <p:cNvPr id="22" name="Rectangle 21"/>
          <p:cNvSpPr/>
          <p:nvPr/>
        </p:nvSpPr>
        <p:spPr>
          <a:xfrm>
            <a:off x="6778752" y="2971800"/>
            <a:ext cx="1085554" cy="369332"/>
          </a:xfrm>
          <a:prstGeom prst="rect">
            <a:avLst/>
          </a:prstGeom>
        </p:spPr>
        <p:txBody>
          <a:bodyPr wrap="none">
            <a:spAutoFit/>
          </a:bodyPr>
          <a:lstStyle/>
          <a:p>
            <a:r>
              <a:rPr lang="en-US" dirty="0"/>
              <a:t>n</a:t>
            </a:r>
            <a:r>
              <a:rPr lang="en-US" baseline="-25000" dirty="0"/>
              <a:t>1</a:t>
            </a:r>
            <a:r>
              <a:rPr lang="en-US" dirty="0"/>
              <a:t> (Small)</a:t>
            </a:r>
          </a:p>
        </p:txBody>
      </p:sp>
      <p:sp>
        <p:nvSpPr>
          <p:cNvPr id="24" name="Arc 23"/>
          <p:cNvSpPr/>
          <p:nvPr/>
        </p:nvSpPr>
        <p:spPr>
          <a:xfrm rot="20585015">
            <a:off x="4032504" y="2706623"/>
            <a:ext cx="548640" cy="658368"/>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Arc 25"/>
          <p:cNvSpPr/>
          <p:nvPr/>
        </p:nvSpPr>
        <p:spPr>
          <a:xfrm rot="16959837">
            <a:off x="3745992" y="2712719"/>
            <a:ext cx="548640" cy="658368"/>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p:cNvSpPr/>
          <p:nvPr/>
        </p:nvSpPr>
        <p:spPr>
          <a:xfrm rot="7417514">
            <a:off x="3962400" y="3477767"/>
            <a:ext cx="548640" cy="658368"/>
          </a:xfrm>
          <a:prstGeom prst="arc">
            <a:avLst>
              <a:gd name="adj1" fmla="val 17082057"/>
              <a:gd name="adj2" fmla="val 2019861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44380" y="1514007"/>
            <a:ext cx="7045377" cy="3485213"/>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p:nvCxnSpPr>
        <p:spPr>
          <a:xfrm>
            <a:off x="254833" y="3057993"/>
            <a:ext cx="15589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Isosceles Triangle 6"/>
          <p:cNvSpPr/>
          <p:nvPr/>
        </p:nvSpPr>
        <p:spPr>
          <a:xfrm rot="5400000">
            <a:off x="1027549" y="2939250"/>
            <a:ext cx="320392" cy="21690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2116112" y="3075482"/>
            <a:ext cx="15589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Isosceles Triangle 9"/>
          <p:cNvSpPr/>
          <p:nvPr/>
        </p:nvSpPr>
        <p:spPr>
          <a:xfrm rot="5400000">
            <a:off x="2888828" y="2956739"/>
            <a:ext cx="320392" cy="21690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630117" y="2895600"/>
            <a:ext cx="310226" cy="3274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813809" y="2893102"/>
            <a:ext cx="310226" cy="3274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3944912" y="3060491"/>
            <a:ext cx="15589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Isosceles Triangle 12"/>
          <p:cNvSpPr/>
          <p:nvPr/>
        </p:nvSpPr>
        <p:spPr>
          <a:xfrm rot="5400000">
            <a:off x="4717628" y="2941748"/>
            <a:ext cx="320392" cy="21690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503888" y="2895600"/>
            <a:ext cx="310226" cy="3274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5821181" y="3062989"/>
            <a:ext cx="15589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Isosceles Triangle 15"/>
          <p:cNvSpPr/>
          <p:nvPr/>
        </p:nvSpPr>
        <p:spPr>
          <a:xfrm rot="5400000">
            <a:off x="6593897" y="2944246"/>
            <a:ext cx="320392" cy="21690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380157" y="2898098"/>
            <a:ext cx="310226" cy="3274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7704943" y="3065487"/>
            <a:ext cx="15589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Isosceles Triangle 18"/>
          <p:cNvSpPr/>
          <p:nvPr/>
        </p:nvSpPr>
        <p:spPr>
          <a:xfrm rot="5400000">
            <a:off x="8477659" y="2946744"/>
            <a:ext cx="320392" cy="21690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Arrow Connector 22"/>
          <p:cNvCxnSpPr/>
          <p:nvPr/>
        </p:nvCxnSpPr>
        <p:spPr>
          <a:xfrm rot="16200000" flipH="1">
            <a:off x="3688557" y="3002756"/>
            <a:ext cx="730250" cy="395287"/>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0" y="4110038"/>
            <a:ext cx="9144000" cy="27289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5" name="Straight Arrow Connector 4"/>
          <p:cNvCxnSpPr/>
          <p:nvPr/>
        </p:nvCxnSpPr>
        <p:spPr>
          <a:xfrm rot="16200000" flipH="1">
            <a:off x="4740276" y="2468562"/>
            <a:ext cx="715962" cy="411163"/>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6200000" flipH="1">
            <a:off x="2575719" y="3612356"/>
            <a:ext cx="700088" cy="365125"/>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27365" name="TextBox 11"/>
          <p:cNvSpPr txBox="1">
            <a:spLocks noChangeArrowheads="1"/>
          </p:cNvSpPr>
          <p:nvPr/>
        </p:nvSpPr>
        <p:spPr bwMode="auto">
          <a:xfrm>
            <a:off x="350838" y="5075238"/>
            <a:ext cx="2759075" cy="708025"/>
          </a:xfrm>
          <a:prstGeom prst="rect">
            <a:avLst/>
          </a:prstGeom>
          <a:noFill/>
          <a:ln w="9525">
            <a:noFill/>
            <a:miter lim="800000"/>
            <a:headEnd/>
            <a:tailEnd/>
          </a:ln>
        </p:spPr>
        <p:txBody>
          <a:bodyPr wrap="none">
            <a:spAutoFit/>
          </a:bodyPr>
          <a:lstStyle/>
          <a:p>
            <a:r>
              <a:rPr lang="en-US" sz="4000" dirty="0"/>
              <a:t>Rough Grass</a:t>
            </a:r>
          </a:p>
        </p:txBody>
      </p:sp>
      <p:cxnSp>
        <p:nvCxnSpPr>
          <p:cNvPr id="24" name="Straight Connector 23"/>
          <p:cNvCxnSpPr/>
          <p:nvPr/>
        </p:nvCxnSpPr>
        <p:spPr>
          <a:xfrm rot="16200000" flipH="1">
            <a:off x="2070100" y="1617663"/>
            <a:ext cx="3192463" cy="17541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H="1">
            <a:off x="3040063" y="1257300"/>
            <a:ext cx="3687762" cy="2027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16200000" flipH="1">
            <a:off x="1052513" y="2057400"/>
            <a:ext cx="2635250" cy="1447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3365500" y="5284788"/>
            <a:ext cx="2725737" cy="388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4722019" y="5285582"/>
            <a:ext cx="2725737" cy="38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16200000" flipH="1">
            <a:off x="1932781" y="5285582"/>
            <a:ext cx="2725737" cy="38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Can 1"/>
          <p:cNvSpPr/>
          <p:nvPr/>
        </p:nvSpPr>
        <p:spPr>
          <a:xfrm rot="14545132">
            <a:off x="2756694" y="651669"/>
            <a:ext cx="1873250" cy="301783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Arc 7"/>
          <p:cNvSpPr/>
          <p:nvPr/>
        </p:nvSpPr>
        <p:spPr>
          <a:xfrm rot="19944758">
            <a:off x="2111375" y="2230438"/>
            <a:ext cx="354013" cy="1308100"/>
          </a:xfrm>
          <a:prstGeom prst="arc">
            <a:avLst>
              <a:gd name="adj1" fmla="val 15081497"/>
              <a:gd name="adj2" fmla="val 1127443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527374" name="TextBox 33"/>
          <p:cNvSpPr txBox="1">
            <a:spLocks noChangeArrowheads="1"/>
          </p:cNvSpPr>
          <p:nvPr/>
        </p:nvSpPr>
        <p:spPr bwMode="auto">
          <a:xfrm>
            <a:off x="4556125" y="304800"/>
            <a:ext cx="4003675" cy="708025"/>
          </a:xfrm>
          <a:prstGeom prst="rect">
            <a:avLst/>
          </a:prstGeom>
          <a:noFill/>
          <a:ln w="9525">
            <a:noFill/>
            <a:miter lim="800000"/>
            <a:headEnd/>
            <a:tailEnd/>
          </a:ln>
        </p:spPr>
        <p:txBody>
          <a:bodyPr wrap="none">
            <a:spAutoFit/>
          </a:bodyPr>
          <a:lstStyle/>
          <a:p>
            <a:r>
              <a:rPr lang="en-US" sz="4000" dirty="0"/>
              <a:t>Smooth Pavement</a:t>
            </a:r>
          </a:p>
        </p:txBody>
      </p:sp>
      <p:pic>
        <p:nvPicPr>
          <p:cNvPr id="2050" name="Picture 2"/>
          <p:cNvPicPr>
            <a:picLocks noChangeAspect="1" noChangeArrowheads="1"/>
          </p:cNvPicPr>
          <p:nvPr/>
        </p:nvPicPr>
        <p:blipFill>
          <a:blip r:embed="rId2" cstate="print"/>
          <a:srcRect/>
          <a:stretch>
            <a:fillRect/>
          </a:stretch>
        </p:blipFill>
        <p:spPr bwMode="auto">
          <a:xfrm>
            <a:off x="-7938" y="98425"/>
            <a:ext cx="9159876" cy="6659563"/>
          </a:xfrm>
          <a:prstGeom prst="rect">
            <a:avLst/>
          </a:prstGeom>
          <a:noFill/>
          <a:ln w="9525">
            <a:noFill/>
            <a:miter lim="800000"/>
            <a:headEnd/>
            <a:tailEnd/>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110038"/>
            <a:ext cx="9144000" cy="27289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7" name="Straight Arrow Connector 6"/>
          <p:cNvCxnSpPr/>
          <p:nvPr/>
        </p:nvCxnSpPr>
        <p:spPr>
          <a:xfrm rot="16200000" flipH="1">
            <a:off x="4396581" y="4258469"/>
            <a:ext cx="731838" cy="41275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rot="16200000" flipH="1">
            <a:off x="5470525" y="3763963"/>
            <a:ext cx="701675" cy="396875"/>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6200000" flipH="1">
            <a:off x="3452019" y="4701381"/>
            <a:ext cx="304800" cy="198438"/>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28389" name="TextBox 11"/>
          <p:cNvSpPr txBox="1">
            <a:spLocks noChangeArrowheads="1"/>
          </p:cNvSpPr>
          <p:nvPr/>
        </p:nvSpPr>
        <p:spPr bwMode="auto">
          <a:xfrm>
            <a:off x="350838" y="5075238"/>
            <a:ext cx="2759075" cy="708025"/>
          </a:xfrm>
          <a:prstGeom prst="rect">
            <a:avLst/>
          </a:prstGeom>
          <a:noFill/>
          <a:ln w="9525">
            <a:noFill/>
            <a:miter lim="800000"/>
            <a:headEnd/>
            <a:tailEnd/>
          </a:ln>
        </p:spPr>
        <p:txBody>
          <a:bodyPr wrap="none">
            <a:spAutoFit/>
          </a:bodyPr>
          <a:lstStyle/>
          <a:p>
            <a:r>
              <a:rPr lang="en-US" sz="4000" dirty="0"/>
              <a:t>Rough Grass</a:t>
            </a:r>
          </a:p>
        </p:txBody>
      </p:sp>
      <p:sp>
        <p:nvSpPr>
          <p:cNvPr id="528390" name="TextBox 12"/>
          <p:cNvSpPr txBox="1">
            <a:spLocks noChangeArrowheads="1"/>
          </p:cNvSpPr>
          <p:nvPr/>
        </p:nvSpPr>
        <p:spPr bwMode="auto">
          <a:xfrm>
            <a:off x="4556125" y="304800"/>
            <a:ext cx="4003675" cy="708025"/>
          </a:xfrm>
          <a:prstGeom prst="rect">
            <a:avLst/>
          </a:prstGeom>
          <a:noFill/>
          <a:ln w="9525">
            <a:noFill/>
            <a:miter lim="800000"/>
            <a:headEnd/>
            <a:tailEnd/>
          </a:ln>
        </p:spPr>
        <p:txBody>
          <a:bodyPr wrap="none">
            <a:spAutoFit/>
          </a:bodyPr>
          <a:lstStyle/>
          <a:p>
            <a:r>
              <a:rPr lang="en-US" sz="4000" dirty="0"/>
              <a:t>Smooth Pavement</a:t>
            </a:r>
          </a:p>
        </p:txBody>
      </p:sp>
      <p:cxnSp>
        <p:nvCxnSpPr>
          <p:cNvPr id="16" name="Straight Connector 15"/>
          <p:cNvCxnSpPr/>
          <p:nvPr/>
        </p:nvCxnSpPr>
        <p:spPr>
          <a:xfrm rot="16200000" flipH="1">
            <a:off x="2070100" y="1617663"/>
            <a:ext cx="3192463" cy="17541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3040063" y="1257300"/>
            <a:ext cx="3687762" cy="2027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1052513" y="2057400"/>
            <a:ext cx="2635250" cy="1447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3365500" y="5284788"/>
            <a:ext cx="2725737" cy="388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4722019" y="5285582"/>
            <a:ext cx="2725737" cy="38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16200000" flipH="1">
            <a:off x="1932781" y="5285582"/>
            <a:ext cx="2725737" cy="38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Can 1"/>
          <p:cNvSpPr/>
          <p:nvPr/>
        </p:nvSpPr>
        <p:spPr>
          <a:xfrm rot="14458673">
            <a:off x="3366294" y="1748631"/>
            <a:ext cx="1873250" cy="301783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Arc 7"/>
          <p:cNvSpPr/>
          <p:nvPr/>
        </p:nvSpPr>
        <p:spPr>
          <a:xfrm rot="19944758">
            <a:off x="2797175" y="3359150"/>
            <a:ext cx="354013" cy="1306513"/>
          </a:xfrm>
          <a:prstGeom prst="arc">
            <a:avLst>
              <a:gd name="adj1" fmla="val 15081497"/>
              <a:gd name="adj2" fmla="val 1127443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110038"/>
            <a:ext cx="9144000" cy="27289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5" name="Straight Arrow Connector 4"/>
          <p:cNvCxnSpPr/>
          <p:nvPr/>
        </p:nvCxnSpPr>
        <p:spPr>
          <a:xfrm rot="16200000" flipH="1">
            <a:off x="5920581" y="5798344"/>
            <a:ext cx="427038" cy="7620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29411" name="TextBox 11"/>
          <p:cNvSpPr txBox="1">
            <a:spLocks noChangeArrowheads="1"/>
          </p:cNvSpPr>
          <p:nvPr/>
        </p:nvSpPr>
        <p:spPr bwMode="auto">
          <a:xfrm>
            <a:off x="350838" y="5075238"/>
            <a:ext cx="2759075" cy="708025"/>
          </a:xfrm>
          <a:prstGeom prst="rect">
            <a:avLst/>
          </a:prstGeom>
          <a:noFill/>
          <a:ln w="9525">
            <a:noFill/>
            <a:miter lim="800000"/>
            <a:headEnd/>
            <a:tailEnd/>
          </a:ln>
        </p:spPr>
        <p:txBody>
          <a:bodyPr wrap="none">
            <a:spAutoFit/>
          </a:bodyPr>
          <a:lstStyle/>
          <a:p>
            <a:r>
              <a:rPr lang="en-US" sz="4000" dirty="0"/>
              <a:t>Rough Grass</a:t>
            </a:r>
          </a:p>
        </p:txBody>
      </p:sp>
      <p:cxnSp>
        <p:nvCxnSpPr>
          <p:cNvPr id="16" name="Straight Connector 15"/>
          <p:cNvCxnSpPr/>
          <p:nvPr/>
        </p:nvCxnSpPr>
        <p:spPr>
          <a:xfrm rot="16200000" flipH="1">
            <a:off x="2070100" y="1617663"/>
            <a:ext cx="3192463" cy="17541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3040063" y="1257300"/>
            <a:ext cx="3687762" cy="2027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1052513" y="2057400"/>
            <a:ext cx="2635250" cy="1447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3365500" y="5284788"/>
            <a:ext cx="2725737" cy="388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16200000" flipH="1">
            <a:off x="1932781" y="5285582"/>
            <a:ext cx="2725737" cy="38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4722019" y="5285582"/>
            <a:ext cx="2725737" cy="38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4556125" y="5821363"/>
            <a:ext cx="503237" cy="46038"/>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4" name="Group 24"/>
          <p:cNvGrpSpPr>
            <a:grpSpLocks/>
          </p:cNvGrpSpPr>
          <p:nvPr/>
        </p:nvGrpSpPr>
        <p:grpSpPr bwMode="auto">
          <a:xfrm rot="1638257">
            <a:off x="3143250" y="3844925"/>
            <a:ext cx="3019425" cy="2344738"/>
            <a:chOff x="2793275" y="2321650"/>
            <a:chExt cx="3018972" cy="2343961"/>
          </a:xfrm>
        </p:grpSpPr>
        <p:sp>
          <p:nvSpPr>
            <p:cNvPr id="2" name="Can 1"/>
            <p:cNvSpPr/>
            <p:nvPr/>
          </p:nvSpPr>
          <p:spPr>
            <a:xfrm rot="14458673">
              <a:off x="3365881" y="1747796"/>
              <a:ext cx="1872629" cy="301897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Arc 7"/>
            <p:cNvSpPr/>
            <p:nvPr/>
          </p:nvSpPr>
          <p:spPr>
            <a:xfrm rot="19944758">
              <a:off x="2796859" y="3357343"/>
              <a:ext cx="352372" cy="1307667"/>
            </a:xfrm>
            <a:prstGeom prst="arc">
              <a:avLst>
                <a:gd name="adj1" fmla="val 15081497"/>
                <a:gd name="adj2" fmla="val 1127443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grpSp>
      <p:cxnSp>
        <p:nvCxnSpPr>
          <p:cNvPr id="30" name="Straight Arrow Connector 29"/>
          <p:cNvCxnSpPr/>
          <p:nvPr/>
        </p:nvCxnSpPr>
        <p:spPr>
          <a:xfrm rot="16200000" flipH="1">
            <a:off x="3094038" y="5837238"/>
            <a:ext cx="533400" cy="7620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29421" name="TextBox 32"/>
          <p:cNvSpPr txBox="1">
            <a:spLocks noChangeArrowheads="1"/>
          </p:cNvSpPr>
          <p:nvPr/>
        </p:nvSpPr>
        <p:spPr bwMode="auto">
          <a:xfrm>
            <a:off x="4556125" y="304800"/>
            <a:ext cx="4003675" cy="708025"/>
          </a:xfrm>
          <a:prstGeom prst="rect">
            <a:avLst/>
          </a:prstGeom>
          <a:noFill/>
          <a:ln w="9525">
            <a:noFill/>
            <a:miter lim="800000"/>
            <a:headEnd/>
            <a:tailEnd/>
          </a:ln>
        </p:spPr>
        <p:txBody>
          <a:bodyPr wrap="none">
            <a:spAutoFit/>
          </a:bodyPr>
          <a:lstStyle/>
          <a:p>
            <a:r>
              <a:rPr lang="en-US" sz="4000" dirty="0"/>
              <a:t>Smooth Pavement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4"/>
          <p:cNvSpPr>
            <a:spLocks noGrp="1"/>
          </p:cNvSpPr>
          <p:nvPr>
            <p:ph type="ftr" sz="quarter" idx="11"/>
          </p:nvPr>
        </p:nvSpPr>
        <p:spPr/>
        <p:txBody>
          <a:bodyPr/>
          <a:lstStyle/>
          <a:p>
            <a:r>
              <a:rPr lang="en-US"/>
              <a:t>R. Todd Lines</a:t>
            </a:r>
          </a:p>
        </p:txBody>
      </p:sp>
      <p:sp>
        <p:nvSpPr>
          <p:cNvPr id="199682" name="Rectangle 2"/>
          <p:cNvSpPr>
            <a:spLocks noGrp="1" noChangeArrowheads="1"/>
          </p:cNvSpPr>
          <p:nvPr>
            <p:ph type="title"/>
          </p:nvPr>
        </p:nvSpPr>
        <p:spPr/>
        <p:txBody>
          <a:bodyPr/>
          <a:lstStyle/>
          <a:p>
            <a:r>
              <a:rPr lang="en-US"/>
              <a:t>Finding </a:t>
            </a:r>
            <a:r>
              <a:rPr lang="en-US">
                <a:sym typeface="Symbol" pitchFamily="18" charset="2"/>
              </a:rPr>
              <a:t></a:t>
            </a:r>
          </a:p>
        </p:txBody>
      </p:sp>
      <p:sp>
        <p:nvSpPr>
          <p:cNvPr id="199686" name="Text Box 6"/>
          <p:cNvSpPr txBox="1">
            <a:spLocks noChangeArrowheads="1"/>
          </p:cNvSpPr>
          <p:nvPr/>
        </p:nvSpPr>
        <p:spPr bwMode="auto">
          <a:xfrm>
            <a:off x="3581400" y="3367088"/>
            <a:ext cx="303213" cy="366712"/>
          </a:xfrm>
          <a:prstGeom prst="rect">
            <a:avLst/>
          </a:prstGeom>
          <a:noFill/>
          <a:ln w="9525" algn="ctr">
            <a:noFill/>
            <a:miter lim="800000"/>
            <a:headEnd/>
            <a:tailEnd/>
          </a:ln>
          <a:effectLst/>
        </p:spPr>
        <p:txBody>
          <a:bodyPr wrap="none">
            <a:spAutoFit/>
          </a:bodyPr>
          <a:lstStyle/>
          <a:p>
            <a:r>
              <a:rPr lang="en-US" i="1">
                <a:sym typeface="Symbol" pitchFamily="18" charset="2"/>
              </a:rPr>
              <a:t></a:t>
            </a:r>
          </a:p>
        </p:txBody>
      </p:sp>
      <p:sp>
        <p:nvSpPr>
          <p:cNvPr id="9" name="Isosceles Triangle 8"/>
          <p:cNvSpPr/>
          <p:nvPr/>
        </p:nvSpPr>
        <p:spPr>
          <a:xfrm>
            <a:off x="1562100" y="2195309"/>
            <a:ext cx="4495800" cy="3957403"/>
          </a:xfrm>
          <a:prstGeom prst="triangle">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p:cNvCxnSpPr>
            <a:stCxn id="9" idx="1"/>
          </p:cNvCxnSpPr>
          <p:nvPr/>
        </p:nvCxnSpPr>
        <p:spPr>
          <a:xfrm flipH="1">
            <a:off x="871304" y="4174011"/>
            <a:ext cx="1814746" cy="104931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9" idx="5"/>
          </p:cNvCxnSpPr>
          <p:nvPr/>
        </p:nvCxnSpPr>
        <p:spPr>
          <a:xfrm>
            <a:off x="4933950" y="4174011"/>
            <a:ext cx="1708567" cy="97436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9" idx="1"/>
            <a:endCxn id="9" idx="5"/>
          </p:cNvCxnSpPr>
          <p:nvPr/>
        </p:nvCxnSpPr>
        <p:spPr>
          <a:xfrm>
            <a:off x="2686050" y="4174011"/>
            <a:ext cx="2247900"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792511" y="1558977"/>
            <a:ext cx="12727" cy="1955748"/>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9" idx="1"/>
            <a:endCxn id="9" idx="1"/>
          </p:cNvCxnSpPr>
          <p:nvPr/>
        </p:nvCxnSpPr>
        <p:spPr>
          <a:xfrm>
            <a:off x="2686050" y="4174011"/>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9" idx="1"/>
          </p:cNvCxnSpPr>
          <p:nvPr/>
        </p:nvCxnSpPr>
        <p:spPr>
          <a:xfrm flipV="1">
            <a:off x="2686050" y="1835546"/>
            <a:ext cx="3956467" cy="2338465"/>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flipV="1">
            <a:off x="1154244" y="3267855"/>
            <a:ext cx="2638267" cy="1588958"/>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3792511" y="3657600"/>
            <a:ext cx="2068643" cy="1199216"/>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3792511" y="3507698"/>
            <a:ext cx="1126761" cy="677056"/>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50" name="Arc 49"/>
          <p:cNvSpPr/>
          <p:nvPr/>
        </p:nvSpPr>
        <p:spPr>
          <a:xfrm>
            <a:off x="3201650" y="1748852"/>
            <a:ext cx="3124200" cy="3810000"/>
          </a:xfrm>
          <a:prstGeom prst="arc">
            <a:avLst>
              <a:gd name="adj1" fmla="val 18715325"/>
              <a:gd name="adj2" fmla="val 2374383"/>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p:cNvSpPr txBox="1"/>
          <p:nvPr/>
        </p:nvSpPr>
        <p:spPr>
          <a:xfrm>
            <a:off x="6402050" y="2891852"/>
            <a:ext cx="1066800" cy="646331"/>
          </a:xfrm>
          <a:prstGeom prst="rect">
            <a:avLst/>
          </a:prstGeom>
          <a:noFill/>
        </p:spPr>
        <p:txBody>
          <a:bodyPr wrap="square" rtlCol="0">
            <a:spAutoFit/>
          </a:bodyPr>
          <a:lstStyle/>
          <a:p>
            <a:r>
              <a:rPr lang="en-US" sz="3600" dirty="0">
                <a:sym typeface="Symbol"/>
              </a:rPr>
              <a:t></a:t>
            </a:r>
            <a:endParaRPr lang="en-US" sz="3600" baseline="-25000" dirty="0"/>
          </a:p>
        </p:txBody>
      </p:sp>
      <p:sp>
        <p:nvSpPr>
          <p:cNvPr id="53" name="TextBox 52"/>
          <p:cNvSpPr txBox="1"/>
          <p:nvPr/>
        </p:nvSpPr>
        <p:spPr>
          <a:xfrm>
            <a:off x="5658397" y="3801176"/>
            <a:ext cx="1066800" cy="523220"/>
          </a:xfrm>
          <a:prstGeom prst="rect">
            <a:avLst/>
          </a:prstGeom>
          <a:noFill/>
        </p:spPr>
        <p:txBody>
          <a:bodyPr wrap="square" rtlCol="0">
            <a:spAutoFit/>
          </a:bodyPr>
          <a:lstStyle/>
          <a:p>
            <a:r>
              <a:rPr lang="en-US" sz="2800" dirty="0">
                <a:sym typeface="Symbol"/>
              </a:rPr>
              <a:t></a:t>
            </a:r>
            <a:r>
              <a:rPr lang="en-US" sz="2800" baseline="-25000" dirty="0">
                <a:sym typeface="Symbol"/>
              </a:rPr>
              <a:t>1</a:t>
            </a:r>
            <a:endParaRPr lang="en-US" sz="2800" baseline="-25000" dirty="0"/>
          </a:p>
        </p:txBody>
      </p:sp>
      <p:sp>
        <p:nvSpPr>
          <p:cNvPr id="54" name="Arc 53"/>
          <p:cNvSpPr/>
          <p:nvPr/>
        </p:nvSpPr>
        <p:spPr>
          <a:xfrm>
            <a:off x="4916384" y="3724976"/>
            <a:ext cx="798226" cy="1184223"/>
          </a:xfrm>
          <a:prstGeom prst="arc">
            <a:avLst>
              <a:gd name="adj1" fmla="val 17876737"/>
              <a:gd name="adj2" fmla="val 1756075"/>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Arc 54"/>
          <p:cNvSpPr/>
          <p:nvPr/>
        </p:nvSpPr>
        <p:spPr>
          <a:xfrm flipH="1">
            <a:off x="4345900" y="3944911"/>
            <a:ext cx="798226" cy="791982"/>
          </a:xfrm>
          <a:prstGeom prst="arc">
            <a:avLst>
              <a:gd name="adj1" fmla="val 20356979"/>
              <a:gd name="adj2" fmla="val 1371093"/>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TextBox 57"/>
          <p:cNvSpPr txBox="1"/>
          <p:nvPr/>
        </p:nvSpPr>
        <p:spPr>
          <a:xfrm>
            <a:off x="3993630" y="4905531"/>
            <a:ext cx="1066800" cy="523220"/>
          </a:xfrm>
          <a:prstGeom prst="rect">
            <a:avLst/>
          </a:prstGeom>
          <a:noFill/>
        </p:spPr>
        <p:txBody>
          <a:bodyPr wrap="square" rtlCol="0">
            <a:spAutoFit/>
          </a:bodyPr>
          <a:lstStyle/>
          <a:p>
            <a:r>
              <a:rPr lang="en-US" sz="2800" dirty="0">
                <a:sym typeface="Symbol"/>
              </a:rPr>
              <a:t></a:t>
            </a:r>
            <a:r>
              <a:rPr lang="en-US" sz="2800" baseline="-25000" dirty="0">
                <a:sym typeface="Symbol"/>
              </a:rPr>
              <a:t>2</a:t>
            </a:r>
            <a:endParaRPr lang="en-US" sz="2800" baseline="-25000" dirty="0"/>
          </a:p>
        </p:txBody>
      </p:sp>
      <p:sp>
        <p:nvSpPr>
          <p:cNvPr id="61" name="Freeform 60"/>
          <p:cNvSpPr/>
          <p:nvPr/>
        </p:nvSpPr>
        <p:spPr>
          <a:xfrm flipV="1">
            <a:off x="4154774" y="4392118"/>
            <a:ext cx="132413" cy="569626"/>
          </a:xfrm>
          <a:custGeom>
            <a:avLst/>
            <a:gdLst>
              <a:gd name="connsiteX0" fmla="*/ 102433 w 267325"/>
              <a:gd name="connsiteY0" fmla="*/ 0 h 704538"/>
              <a:gd name="connsiteX1" fmla="*/ 27482 w 267325"/>
              <a:gd name="connsiteY1" fmla="*/ 494676 h 704538"/>
              <a:gd name="connsiteX2" fmla="*/ 267325 w 267325"/>
              <a:gd name="connsiteY2" fmla="*/ 704538 h 704538"/>
            </a:gdLst>
            <a:ahLst/>
            <a:cxnLst>
              <a:cxn ang="0">
                <a:pos x="connsiteX0" y="connsiteY0"/>
              </a:cxn>
              <a:cxn ang="0">
                <a:pos x="connsiteX1" y="connsiteY1"/>
              </a:cxn>
              <a:cxn ang="0">
                <a:pos x="connsiteX2" y="connsiteY2"/>
              </a:cxn>
            </a:cxnLst>
            <a:rect l="l" t="t" r="r" b="b"/>
            <a:pathLst>
              <a:path w="267325" h="704538">
                <a:moveTo>
                  <a:pt x="102433" y="0"/>
                </a:moveTo>
                <a:cubicBezTo>
                  <a:pt x="51216" y="188626"/>
                  <a:pt x="0" y="377253"/>
                  <a:pt x="27482" y="494676"/>
                </a:cubicBezTo>
                <a:cubicBezTo>
                  <a:pt x="54964" y="612099"/>
                  <a:pt x="161144" y="658318"/>
                  <a:pt x="267325" y="704538"/>
                </a:cubicBezTo>
              </a:path>
            </a:pathLst>
          </a:custGeom>
          <a:ln>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Arc 61"/>
          <p:cNvSpPr/>
          <p:nvPr/>
        </p:nvSpPr>
        <p:spPr>
          <a:xfrm>
            <a:off x="2459638" y="3932418"/>
            <a:ext cx="798226" cy="791982"/>
          </a:xfrm>
          <a:prstGeom prst="arc">
            <a:avLst>
              <a:gd name="adj1" fmla="val 20356979"/>
              <a:gd name="adj2" fmla="val 1371093"/>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TextBox 62"/>
          <p:cNvSpPr txBox="1"/>
          <p:nvPr/>
        </p:nvSpPr>
        <p:spPr>
          <a:xfrm>
            <a:off x="2916837" y="4908029"/>
            <a:ext cx="1066800" cy="523220"/>
          </a:xfrm>
          <a:prstGeom prst="rect">
            <a:avLst/>
          </a:prstGeom>
          <a:noFill/>
        </p:spPr>
        <p:txBody>
          <a:bodyPr wrap="square" rtlCol="0">
            <a:spAutoFit/>
          </a:bodyPr>
          <a:lstStyle/>
          <a:p>
            <a:r>
              <a:rPr lang="en-US" sz="2800" dirty="0">
                <a:sym typeface="Symbol"/>
              </a:rPr>
              <a:t></a:t>
            </a:r>
            <a:r>
              <a:rPr lang="en-US" sz="2800" baseline="-25000" dirty="0">
                <a:sym typeface="Symbol"/>
              </a:rPr>
              <a:t>2</a:t>
            </a:r>
            <a:endParaRPr lang="en-US" sz="2800" baseline="-25000" dirty="0"/>
          </a:p>
        </p:txBody>
      </p:sp>
      <p:sp>
        <p:nvSpPr>
          <p:cNvPr id="64" name="Freeform 63"/>
          <p:cNvSpPr/>
          <p:nvPr/>
        </p:nvSpPr>
        <p:spPr>
          <a:xfrm flipH="1" flipV="1">
            <a:off x="3302834" y="4439586"/>
            <a:ext cx="132413" cy="569626"/>
          </a:xfrm>
          <a:custGeom>
            <a:avLst/>
            <a:gdLst>
              <a:gd name="connsiteX0" fmla="*/ 102433 w 267325"/>
              <a:gd name="connsiteY0" fmla="*/ 0 h 704538"/>
              <a:gd name="connsiteX1" fmla="*/ 27482 w 267325"/>
              <a:gd name="connsiteY1" fmla="*/ 494676 h 704538"/>
              <a:gd name="connsiteX2" fmla="*/ 267325 w 267325"/>
              <a:gd name="connsiteY2" fmla="*/ 704538 h 704538"/>
            </a:gdLst>
            <a:ahLst/>
            <a:cxnLst>
              <a:cxn ang="0">
                <a:pos x="connsiteX0" y="connsiteY0"/>
              </a:cxn>
              <a:cxn ang="0">
                <a:pos x="connsiteX1" y="connsiteY1"/>
              </a:cxn>
              <a:cxn ang="0">
                <a:pos x="connsiteX2" y="connsiteY2"/>
              </a:cxn>
            </a:cxnLst>
            <a:rect l="l" t="t" r="r" b="b"/>
            <a:pathLst>
              <a:path w="267325" h="704538">
                <a:moveTo>
                  <a:pt x="102433" y="0"/>
                </a:moveTo>
                <a:cubicBezTo>
                  <a:pt x="51216" y="188626"/>
                  <a:pt x="0" y="377253"/>
                  <a:pt x="27482" y="494676"/>
                </a:cubicBezTo>
                <a:cubicBezTo>
                  <a:pt x="54964" y="612099"/>
                  <a:pt x="161144" y="658318"/>
                  <a:pt x="267325" y="704538"/>
                </a:cubicBezTo>
              </a:path>
            </a:pathLst>
          </a:custGeom>
          <a:ln>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Arc 64"/>
          <p:cNvSpPr/>
          <p:nvPr/>
        </p:nvSpPr>
        <p:spPr>
          <a:xfrm>
            <a:off x="2328786" y="3649401"/>
            <a:ext cx="798226" cy="791982"/>
          </a:xfrm>
          <a:prstGeom prst="arc">
            <a:avLst>
              <a:gd name="adj1" fmla="val 20835322"/>
              <a:gd name="adj2" fmla="val 780224"/>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9687" name="Text Box 7"/>
          <p:cNvSpPr txBox="1">
            <a:spLocks noChangeArrowheads="1"/>
          </p:cNvSpPr>
          <p:nvPr/>
        </p:nvSpPr>
        <p:spPr bwMode="auto">
          <a:xfrm>
            <a:off x="3495675" y="3186113"/>
            <a:ext cx="322263" cy="366713"/>
          </a:xfrm>
          <a:prstGeom prst="rect">
            <a:avLst/>
          </a:prstGeom>
          <a:noFill/>
          <a:ln w="9525" algn="ctr">
            <a:noFill/>
            <a:miter lim="800000"/>
            <a:headEnd/>
            <a:tailEnd/>
          </a:ln>
          <a:effectLst/>
        </p:spPr>
        <p:txBody>
          <a:bodyPr wrap="none">
            <a:spAutoFit/>
          </a:bodyPr>
          <a:lstStyle/>
          <a:p>
            <a:r>
              <a:rPr lang="en-US" i="1" dirty="0">
                <a:sym typeface="Symbol" pitchFamily="18" charset="2"/>
              </a:rPr>
              <a:t></a:t>
            </a:r>
          </a:p>
        </p:txBody>
      </p:sp>
      <p:sp>
        <p:nvSpPr>
          <p:cNvPr id="199685" name="Text Box 5"/>
          <p:cNvSpPr txBox="1">
            <a:spLocks noChangeArrowheads="1"/>
          </p:cNvSpPr>
          <p:nvPr/>
        </p:nvSpPr>
        <p:spPr bwMode="auto">
          <a:xfrm>
            <a:off x="3671887" y="3595688"/>
            <a:ext cx="309563" cy="366713"/>
          </a:xfrm>
          <a:prstGeom prst="rect">
            <a:avLst/>
          </a:prstGeom>
          <a:noFill/>
          <a:ln w="9525" algn="ctr">
            <a:noFill/>
            <a:miter lim="800000"/>
            <a:headEnd/>
            <a:tailEnd/>
          </a:ln>
          <a:effectLst/>
        </p:spPr>
        <p:txBody>
          <a:bodyPr wrap="none">
            <a:spAutoFit/>
          </a:bodyPr>
          <a:lstStyle/>
          <a:p>
            <a:r>
              <a:rPr lang="en-US" i="1" dirty="0">
                <a:sym typeface="Symbol" pitchFamily="18" charset="2"/>
              </a:rPr>
              <a:t></a:t>
            </a:r>
          </a:p>
        </p:txBody>
      </p:sp>
      <p:sp>
        <p:nvSpPr>
          <p:cNvPr id="68" name="Text Box 7"/>
          <p:cNvSpPr txBox="1">
            <a:spLocks noChangeArrowheads="1"/>
          </p:cNvSpPr>
          <p:nvPr/>
        </p:nvSpPr>
        <p:spPr bwMode="auto">
          <a:xfrm>
            <a:off x="3081337" y="3819525"/>
            <a:ext cx="330540" cy="369332"/>
          </a:xfrm>
          <a:prstGeom prst="rect">
            <a:avLst/>
          </a:prstGeom>
          <a:noFill/>
          <a:ln w="9525" algn="ctr">
            <a:noFill/>
            <a:miter lim="800000"/>
            <a:headEnd/>
            <a:tailEnd/>
          </a:ln>
          <a:effectLst/>
        </p:spPr>
        <p:txBody>
          <a:bodyPr wrap="none">
            <a:spAutoFit/>
          </a:bodyPr>
          <a:lstStyle/>
          <a:p>
            <a:r>
              <a:rPr lang="en-US" i="1" dirty="0">
                <a:sym typeface="Symbol" pitchFamily="18" charset="2"/>
              </a:rPr>
              <a:t></a:t>
            </a:r>
          </a:p>
        </p:txBody>
      </p:sp>
      <p:sp>
        <p:nvSpPr>
          <p:cNvPr id="69" name="Text Box 7"/>
          <p:cNvSpPr txBox="1">
            <a:spLocks noChangeArrowheads="1"/>
          </p:cNvSpPr>
          <p:nvPr/>
        </p:nvSpPr>
        <p:spPr bwMode="auto">
          <a:xfrm>
            <a:off x="4133849" y="3819525"/>
            <a:ext cx="330540" cy="369332"/>
          </a:xfrm>
          <a:prstGeom prst="rect">
            <a:avLst/>
          </a:prstGeom>
          <a:noFill/>
          <a:ln w="9525" algn="ctr">
            <a:noFill/>
            <a:miter lim="800000"/>
            <a:headEnd/>
            <a:tailEnd/>
          </a:ln>
          <a:effectLst/>
        </p:spPr>
        <p:txBody>
          <a:bodyPr wrap="none">
            <a:spAutoFit/>
          </a:bodyPr>
          <a:lstStyle/>
          <a:p>
            <a:r>
              <a:rPr lang="en-US" i="1" dirty="0">
                <a:sym typeface="Symbol" pitchFamily="18" charset="2"/>
              </a:rPr>
              <a:t></a:t>
            </a:r>
          </a:p>
        </p:txBody>
      </p:sp>
      <p:sp>
        <p:nvSpPr>
          <p:cNvPr id="70" name="Arc 69"/>
          <p:cNvSpPr/>
          <p:nvPr/>
        </p:nvSpPr>
        <p:spPr>
          <a:xfrm flipH="1">
            <a:off x="4443336" y="3644638"/>
            <a:ext cx="798226" cy="791982"/>
          </a:xfrm>
          <a:prstGeom prst="arc">
            <a:avLst>
              <a:gd name="adj1" fmla="val 20835322"/>
              <a:gd name="adj2" fmla="val 780224"/>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TextBox 70"/>
          <p:cNvSpPr txBox="1"/>
          <p:nvPr/>
        </p:nvSpPr>
        <p:spPr>
          <a:xfrm>
            <a:off x="1493161" y="3851768"/>
            <a:ext cx="1066800" cy="523220"/>
          </a:xfrm>
          <a:prstGeom prst="rect">
            <a:avLst/>
          </a:prstGeom>
          <a:noFill/>
        </p:spPr>
        <p:txBody>
          <a:bodyPr wrap="square" rtlCol="0">
            <a:spAutoFit/>
          </a:bodyPr>
          <a:lstStyle/>
          <a:p>
            <a:r>
              <a:rPr lang="en-US" sz="2800" dirty="0">
                <a:sym typeface="Symbol"/>
              </a:rPr>
              <a:t></a:t>
            </a:r>
            <a:r>
              <a:rPr lang="en-US" sz="2800" baseline="-25000" dirty="0">
                <a:sym typeface="Symbol"/>
              </a:rPr>
              <a:t>2</a:t>
            </a:r>
            <a:endParaRPr lang="en-US" sz="2800" baseline="-25000" dirty="0"/>
          </a:p>
        </p:txBody>
      </p:sp>
      <p:sp>
        <p:nvSpPr>
          <p:cNvPr id="72" name="Arc 71"/>
          <p:cNvSpPr/>
          <p:nvPr/>
        </p:nvSpPr>
        <p:spPr>
          <a:xfrm flipH="1">
            <a:off x="2081135" y="3707331"/>
            <a:ext cx="798226" cy="1184223"/>
          </a:xfrm>
          <a:prstGeom prst="arc">
            <a:avLst>
              <a:gd name="adj1" fmla="val 18715325"/>
              <a:gd name="adj2" fmla="val 1371093"/>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Arc 72"/>
          <p:cNvSpPr/>
          <p:nvPr/>
        </p:nvSpPr>
        <p:spPr>
          <a:xfrm rot="5400000">
            <a:off x="3238424" y="1973001"/>
            <a:ext cx="798226" cy="791982"/>
          </a:xfrm>
          <a:prstGeom prst="arc">
            <a:avLst>
              <a:gd name="adj1" fmla="val 20835322"/>
              <a:gd name="adj2" fmla="val 780224"/>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Text Box 7"/>
          <p:cNvSpPr txBox="1">
            <a:spLocks noChangeArrowheads="1"/>
          </p:cNvSpPr>
          <p:nvPr/>
        </p:nvSpPr>
        <p:spPr bwMode="auto">
          <a:xfrm>
            <a:off x="2524126" y="2657477"/>
            <a:ext cx="567784" cy="369332"/>
          </a:xfrm>
          <a:prstGeom prst="rect">
            <a:avLst/>
          </a:prstGeom>
          <a:noFill/>
          <a:ln w="9525" algn="ctr">
            <a:noFill/>
            <a:miter lim="800000"/>
            <a:headEnd/>
            <a:tailEnd/>
          </a:ln>
          <a:effectLst/>
        </p:spPr>
        <p:txBody>
          <a:bodyPr wrap="none">
            <a:spAutoFit/>
          </a:bodyPr>
          <a:lstStyle/>
          <a:p>
            <a:r>
              <a:rPr lang="en-US" i="1" dirty="0">
                <a:sym typeface="Symbol"/>
              </a:rPr>
              <a:t>/2</a:t>
            </a:r>
            <a:endParaRPr lang="en-US" i="1" dirty="0">
              <a:sym typeface="Symbol" pitchFamily="18" charset="2"/>
            </a:endParaRPr>
          </a:p>
        </p:txBody>
      </p:sp>
      <p:sp>
        <p:nvSpPr>
          <p:cNvPr id="75" name="Freeform 74"/>
          <p:cNvSpPr/>
          <p:nvPr/>
        </p:nvSpPr>
        <p:spPr>
          <a:xfrm>
            <a:off x="3076575" y="2828925"/>
            <a:ext cx="538163" cy="142875"/>
          </a:xfrm>
          <a:custGeom>
            <a:avLst/>
            <a:gdLst>
              <a:gd name="connsiteX0" fmla="*/ 0 w 671513"/>
              <a:gd name="connsiteY0" fmla="*/ 104775 h 184150"/>
              <a:gd name="connsiteX1" fmla="*/ 404813 w 671513"/>
              <a:gd name="connsiteY1" fmla="*/ 166688 h 184150"/>
              <a:gd name="connsiteX2" fmla="*/ 671513 w 671513"/>
              <a:gd name="connsiteY2" fmla="*/ 0 h 184150"/>
              <a:gd name="connsiteX3" fmla="*/ 671513 w 671513"/>
              <a:gd name="connsiteY3" fmla="*/ 0 h 184150"/>
            </a:gdLst>
            <a:ahLst/>
            <a:cxnLst>
              <a:cxn ang="0">
                <a:pos x="connsiteX0" y="connsiteY0"/>
              </a:cxn>
              <a:cxn ang="0">
                <a:pos x="connsiteX1" y="connsiteY1"/>
              </a:cxn>
              <a:cxn ang="0">
                <a:pos x="connsiteX2" y="connsiteY2"/>
              </a:cxn>
              <a:cxn ang="0">
                <a:pos x="connsiteX3" y="connsiteY3"/>
              </a:cxn>
            </a:cxnLst>
            <a:rect l="l" t="t" r="r" b="b"/>
            <a:pathLst>
              <a:path w="671513" h="184150">
                <a:moveTo>
                  <a:pt x="0" y="104775"/>
                </a:moveTo>
                <a:cubicBezTo>
                  <a:pt x="146447" y="144462"/>
                  <a:pt x="292894" y="184150"/>
                  <a:pt x="404813" y="166688"/>
                </a:cubicBezTo>
                <a:cubicBezTo>
                  <a:pt x="516732" y="149226"/>
                  <a:pt x="671513" y="0"/>
                  <a:pt x="671513" y="0"/>
                </a:cubicBezTo>
                <a:lnTo>
                  <a:pt x="671513" y="0"/>
                </a:lnTo>
              </a:path>
            </a:pathLst>
          </a:custGeom>
          <a:ln>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8" name="TextBox 77"/>
          <p:cNvSpPr txBox="1"/>
          <p:nvPr/>
        </p:nvSpPr>
        <p:spPr>
          <a:xfrm>
            <a:off x="3608883" y="5570095"/>
            <a:ext cx="1066800" cy="523220"/>
          </a:xfrm>
          <a:prstGeom prst="rect">
            <a:avLst/>
          </a:prstGeom>
          <a:noFill/>
        </p:spPr>
        <p:txBody>
          <a:bodyPr wrap="square" rtlCol="0">
            <a:spAutoFit/>
          </a:bodyPr>
          <a:lstStyle/>
          <a:p>
            <a:r>
              <a:rPr lang="en-US" sz="2800" dirty="0">
                <a:sym typeface="Symbol"/>
              </a:rPr>
              <a:t>n</a:t>
            </a:r>
            <a:endParaRPr lang="en-US" sz="2800" baseline="-25000" dirty="0"/>
          </a:p>
        </p:txBody>
      </p:sp>
      <p:sp>
        <p:nvSpPr>
          <p:cNvPr id="37" name="Arc 36"/>
          <p:cNvSpPr/>
          <p:nvPr/>
        </p:nvSpPr>
        <p:spPr>
          <a:xfrm>
            <a:off x="2383438" y="3622856"/>
            <a:ext cx="798226" cy="791982"/>
          </a:xfrm>
          <a:prstGeom prst="arc">
            <a:avLst>
              <a:gd name="adj1" fmla="val 18144528"/>
              <a:gd name="adj2" fmla="val 20242324"/>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Rectangle 37"/>
          <p:cNvSpPr/>
          <p:nvPr/>
        </p:nvSpPr>
        <p:spPr>
          <a:xfrm>
            <a:off x="2968455" y="3439597"/>
            <a:ext cx="362600" cy="369332"/>
          </a:xfrm>
          <a:prstGeom prst="rect">
            <a:avLst/>
          </a:prstGeom>
        </p:spPr>
        <p:txBody>
          <a:bodyPr wrap="none">
            <a:spAutoFit/>
          </a:bodyPr>
          <a:lstStyle/>
          <a:p>
            <a:r>
              <a:rPr lang="en-US" i="1" dirty="0">
                <a:sym typeface="Symbol" pitchFamily="18" charset="2"/>
              </a:rPr>
              <a:t></a:t>
            </a:r>
            <a:r>
              <a:rPr lang="en-US" i="1" dirty="0">
                <a:sym typeface="Symbol"/>
              </a:rPr>
              <a:t></a:t>
            </a:r>
            <a:endParaRPr lang="en-US" i="1" dirty="0">
              <a:sym typeface="Symbol" pitchFamily="18" charset="2"/>
            </a:endParaRPr>
          </a:p>
        </p:txBody>
      </p:sp>
      <p:sp>
        <p:nvSpPr>
          <p:cNvPr id="39" name="Arc 38"/>
          <p:cNvSpPr/>
          <p:nvPr/>
        </p:nvSpPr>
        <p:spPr>
          <a:xfrm flipH="1">
            <a:off x="4407501" y="3608569"/>
            <a:ext cx="798226" cy="791982"/>
          </a:xfrm>
          <a:prstGeom prst="arc">
            <a:avLst>
              <a:gd name="adj1" fmla="val 18144528"/>
              <a:gd name="adj2" fmla="val 20242324"/>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Rectangle 39"/>
          <p:cNvSpPr/>
          <p:nvPr/>
        </p:nvSpPr>
        <p:spPr>
          <a:xfrm flipH="1">
            <a:off x="4216230" y="3468172"/>
            <a:ext cx="362600" cy="369332"/>
          </a:xfrm>
          <a:prstGeom prst="rect">
            <a:avLst/>
          </a:prstGeom>
        </p:spPr>
        <p:txBody>
          <a:bodyPr wrap="none">
            <a:spAutoFit/>
          </a:bodyPr>
          <a:lstStyle/>
          <a:p>
            <a:r>
              <a:rPr lang="en-US" i="1" dirty="0">
                <a:sym typeface="Symbol" pitchFamily="18" charset="2"/>
              </a:rPr>
              <a:t></a:t>
            </a:r>
            <a:r>
              <a:rPr lang="en-US" i="1" dirty="0">
                <a:sym typeface="Symbol"/>
              </a:rPr>
              <a:t></a:t>
            </a:r>
            <a:endParaRPr lang="en-US" i="1" dirty="0">
              <a:sym typeface="Symbol" pitchFamily="18" charset="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110038"/>
            <a:ext cx="9144000" cy="27289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6" name="Straight Connector 15"/>
          <p:cNvCxnSpPr/>
          <p:nvPr/>
        </p:nvCxnSpPr>
        <p:spPr>
          <a:xfrm rot="16200000" flipH="1">
            <a:off x="2049462" y="1627188"/>
            <a:ext cx="3192463" cy="17541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3365500" y="5284788"/>
            <a:ext cx="2725737" cy="388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3" idx="2"/>
          </p:cNvCxnSpPr>
          <p:nvPr/>
        </p:nvCxnSpPr>
        <p:spPr>
          <a:xfrm rot="16200000" flipH="1">
            <a:off x="1365250" y="3632200"/>
            <a:ext cx="6397625" cy="1587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0437" name="TextBox 26"/>
          <p:cNvSpPr txBox="1">
            <a:spLocks noChangeArrowheads="1"/>
          </p:cNvSpPr>
          <p:nvPr/>
        </p:nvSpPr>
        <p:spPr bwMode="auto">
          <a:xfrm>
            <a:off x="4038600" y="1828800"/>
            <a:ext cx="900112" cy="584775"/>
          </a:xfrm>
          <a:prstGeom prst="rect">
            <a:avLst/>
          </a:prstGeom>
          <a:noFill/>
          <a:ln w="9525">
            <a:noFill/>
            <a:miter lim="800000"/>
            <a:headEnd/>
            <a:tailEnd/>
          </a:ln>
        </p:spPr>
        <p:txBody>
          <a:bodyPr>
            <a:spAutoFit/>
          </a:bodyPr>
          <a:lstStyle/>
          <a:p>
            <a:r>
              <a:rPr lang="en-US" sz="3200" dirty="0">
                <a:sym typeface="Symbol" pitchFamily="18" charset="2"/>
              </a:rPr>
              <a:t></a:t>
            </a:r>
            <a:r>
              <a:rPr lang="en-US" sz="3200" baseline="-25000" dirty="0" err="1">
                <a:sym typeface="Symbol" pitchFamily="18" charset="2"/>
              </a:rPr>
              <a:t>i</a:t>
            </a:r>
            <a:endParaRPr lang="en-US" sz="3200" baseline="-25000" dirty="0"/>
          </a:p>
        </p:txBody>
      </p:sp>
      <p:cxnSp>
        <p:nvCxnSpPr>
          <p:cNvPr id="29" name="Straight Connector 28"/>
          <p:cNvCxnSpPr/>
          <p:nvPr/>
        </p:nvCxnSpPr>
        <p:spPr>
          <a:xfrm rot="16200000" flipH="1">
            <a:off x="1719262" y="1023938"/>
            <a:ext cx="3192463" cy="1754188"/>
          </a:xfrm>
          <a:prstGeom prst="line">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2225675" y="487363"/>
            <a:ext cx="974725"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2332038" y="669925"/>
            <a:ext cx="974725" cy="579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2422525" y="854075"/>
            <a:ext cx="976313" cy="577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2530475" y="1020763"/>
            <a:ext cx="974725"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2620963" y="1203325"/>
            <a:ext cx="976312" cy="579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2713038" y="1401763"/>
            <a:ext cx="974725"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2835275" y="1570038"/>
            <a:ext cx="974725"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2911475" y="1768475"/>
            <a:ext cx="974725" cy="577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3032125" y="1965325"/>
            <a:ext cx="976313" cy="579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3140075" y="2163763"/>
            <a:ext cx="974725"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3246438" y="2362200"/>
            <a:ext cx="974725" cy="579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3368675" y="2560638"/>
            <a:ext cx="974725"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3459163" y="2773363"/>
            <a:ext cx="976312"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3565525" y="2971800"/>
            <a:ext cx="976313" cy="579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3673475" y="3170238"/>
            <a:ext cx="974725"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3794125" y="3368675"/>
            <a:ext cx="976313" cy="577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4008438" y="4267200"/>
            <a:ext cx="1081087"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4022725" y="4435475"/>
            <a:ext cx="1082675"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4054475" y="4618038"/>
            <a:ext cx="1081088"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4068763" y="4816475"/>
            <a:ext cx="1082675"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4098925" y="5013325"/>
            <a:ext cx="1082675"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4130675" y="5211763"/>
            <a:ext cx="1081088"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4160838" y="5410200"/>
            <a:ext cx="1081087"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4191000" y="5622925"/>
            <a:ext cx="1082675"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4237038" y="5821363"/>
            <a:ext cx="1081087"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3965575" y="4111625"/>
            <a:ext cx="1081088"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Freeform 76"/>
          <p:cNvSpPr/>
          <p:nvPr/>
        </p:nvSpPr>
        <p:spPr>
          <a:xfrm>
            <a:off x="3881438" y="3571875"/>
            <a:ext cx="984250" cy="552450"/>
          </a:xfrm>
          <a:custGeom>
            <a:avLst/>
            <a:gdLst>
              <a:gd name="connsiteX0" fmla="*/ 0 w 983456"/>
              <a:gd name="connsiteY0" fmla="*/ 552450 h 552450"/>
              <a:gd name="connsiteX1" fmla="*/ 71437 w 983456"/>
              <a:gd name="connsiteY1" fmla="*/ 540543 h 552450"/>
              <a:gd name="connsiteX2" fmla="*/ 983456 w 983456"/>
              <a:gd name="connsiteY2" fmla="*/ 0 h 552450"/>
            </a:gdLst>
            <a:ahLst/>
            <a:cxnLst>
              <a:cxn ang="0">
                <a:pos x="connsiteX0" y="connsiteY0"/>
              </a:cxn>
              <a:cxn ang="0">
                <a:pos x="connsiteX1" y="connsiteY1"/>
              </a:cxn>
              <a:cxn ang="0">
                <a:pos x="connsiteX2" y="connsiteY2"/>
              </a:cxn>
            </a:cxnLst>
            <a:rect l="l" t="t" r="r" b="b"/>
            <a:pathLst>
              <a:path w="983456" h="552450">
                <a:moveTo>
                  <a:pt x="0" y="552450"/>
                </a:moveTo>
                <a:lnTo>
                  <a:pt x="71437" y="540543"/>
                </a:lnTo>
                <a:lnTo>
                  <a:pt x="983456" y="0"/>
                </a:ln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79" name="Freeform 78"/>
          <p:cNvSpPr/>
          <p:nvPr/>
        </p:nvSpPr>
        <p:spPr>
          <a:xfrm>
            <a:off x="3935413" y="3697288"/>
            <a:ext cx="1103312" cy="488950"/>
          </a:xfrm>
          <a:custGeom>
            <a:avLst/>
            <a:gdLst>
              <a:gd name="connsiteX0" fmla="*/ 0 w 1102519"/>
              <a:gd name="connsiteY0" fmla="*/ 488157 h 488157"/>
              <a:gd name="connsiteX1" fmla="*/ 421482 w 1102519"/>
              <a:gd name="connsiteY1" fmla="*/ 402432 h 488157"/>
              <a:gd name="connsiteX2" fmla="*/ 1042988 w 1102519"/>
              <a:gd name="connsiteY2" fmla="*/ 30957 h 488157"/>
              <a:gd name="connsiteX3" fmla="*/ 1102519 w 1102519"/>
              <a:gd name="connsiteY3" fmla="*/ 0 h 488157"/>
            </a:gdLst>
            <a:ahLst/>
            <a:cxnLst>
              <a:cxn ang="0">
                <a:pos x="connsiteX0" y="connsiteY0"/>
              </a:cxn>
              <a:cxn ang="0">
                <a:pos x="connsiteX1" y="connsiteY1"/>
              </a:cxn>
              <a:cxn ang="0">
                <a:pos x="connsiteX2" y="connsiteY2"/>
              </a:cxn>
              <a:cxn ang="0">
                <a:pos x="connsiteX3" y="connsiteY3"/>
              </a:cxn>
            </a:cxnLst>
            <a:rect l="l" t="t" r="r" b="b"/>
            <a:pathLst>
              <a:path w="1102519" h="488157">
                <a:moveTo>
                  <a:pt x="0" y="488157"/>
                </a:moveTo>
                <a:lnTo>
                  <a:pt x="421482" y="402432"/>
                </a:lnTo>
                <a:lnTo>
                  <a:pt x="1042988" y="30957"/>
                </a:lnTo>
                <a:lnTo>
                  <a:pt x="1102519" y="0"/>
                </a:ln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45" name="TextBox 26"/>
          <p:cNvSpPr txBox="1">
            <a:spLocks noChangeArrowheads="1"/>
          </p:cNvSpPr>
          <p:nvPr/>
        </p:nvSpPr>
        <p:spPr bwMode="auto">
          <a:xfrm>
            <a:off x="4510088" y="6226175"/>
            <a:ext cx="900112" cy="523220"/>
          </a:xfrm>
          <a:prstGeom prst="rect">
            <a:avLst/>
          </a:prstGeom>
          <a:noFill/>
          <a:ln w="9525">
            <a:noFill/>
            <a:miter lim="800000"/>
            <a:headEnd/>
            <a:tailEnd/>
          </a:ln>
        </p:spPr>
        <p:txBody>
          <a:bodyPr>
            <a:spAutoFit/>
          </a:bodyPr>
          <a:lstStyle/>
          <a:p>
            <a:r>
              <a:rPr lang="en-US" sz="2800" dirty="0">
                <a:sym typeface="Symbol" pitchFamily="18" charset="2"/>
              </a:rPr>
              <a:t></a:t>
            </a:r>
            <a:r>
              <a:rPr lang="en-US" sz="2800" baseline="-25000" dirty="0">
                <a:sym typeface="Symbol" pitchFamily="18" charset="2"/>
              </a:rPr>
              <a:t>t</a:t>
            </a:r>
            <a:endParaRPr lang="en-US" sz="2800" baseline="-25000" dirty="0"/>
          </a:p>
        </p:txBody>
      </p:sp>
      <p:sp>
        <p:nvSpPr>
          <p:cNvPr id="51" name="Arc 50"/>
          <p:cNvSpPr/>
          <p:nvPr/>
        </p:nvSpPr>
        <p:spPr>
          <a:xfrm rot="17889952">
            <a:off x="3763979" y="2484980"/>
            <a:ext cx="1066800" cy="11430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Arc 51"/>
          <p:cNvSpPr/>
          <p:nvPr/>
        </p:nvSpPr>
        <p:spPr>
          <a:xfrm rot="17889952">
            <a:off x="4443589" y="5836234"/>
            <a:ext cx="390932" cy="482166"/>
          </a:xfrm>
          <a:prstGeom prst="arc">
            <a:avLst>
              <a:gd name="adj1" fmla="val 6207348"/>
              <a:gd name="adj2" fmla="val 974332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5400"/>
            <a:ext cx="9144000" cy="411956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nvGrpSpPr>
          <p:cNvPr id="2" name="Group 8"/>
          <p:cNvGrpSpPr>
            <a:grpSpLocks/>
          </p:cNvGrpSpPr>
          <p:nvPr/>
        </p:nvGrpSpPr>
        <p:grpSpPr bwMode="auto">
          <a:xfrm>
            <a:off x="2438400" y="304800"/>
            <a:ext cx="4465638" cy="6519863"/>
            <a:chOff x="2438399" y="304800"/>
            <a:chExt cx="4465321" cy="6519090"/>
          </a:xfrm>
        </p:grpSpPr>
        <p:cxnSp>
          <p:nvCxnSpPr>
            <p:cNvPr id="16" name="Straight Connector 15"/>
            <p:cNvCxnSpPr/>
            <p:nvPr/>
          </p:nvCxnSpPr>
          <p:spPr>
            <a:xfrm rot="16200000" flipH="1">
              <a:off x="2049566" y="1626988"/>
              <a:ext cx="3193671" cy="17556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533750" y="4115936"/>
              <a:ext cx="2369970" cy="2193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16200000" flipH="1">
              <a:off x="1365477" y="3617520"/>
              <a:ext cx="6396866" cy="1587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462" name="TextBox 26"/>
            <p:cNvSpPr txBox="1">
              <a:spLocks noChangeArrowheads="1"/>
            </p:cNvSpPr>
            <p:nvPr/>
          </p:nvSpPr>
          <p:spPr bwMode="auto">
            <a:xfrm>
              <a:off x="3992866" y="1630680"/>
              <a:ext cx="899410" cy="707886"/>
            </a:xfrm>
            <a:prstGeom prst="rect">
              <a:avLst/>
            </a:prstGeom>
            <a:noFill/>
            <a:ln w="9525">
              <a:noFill/>
              <a:miter lim="800000"/>
              <a:headEnd/>
              <a:tailEnd/>
            </a:ln>
          </p:spPr>
          <p:txBody>
            <a:bodyPr>
              <a:spAutoFit/>
            </a:bodyPr>
            <a:lstStyle/>
            <a:p>
              <a:r>
                <a:rPr lang="en-US" sz="4000" dirty="0">
                  <a:sym typeface="Symbol" pitchFamily="18" charset="2"/>
                </a:rPr>
                <a:t></a:t>
              </a:r>
              <a:endParaRPr lang="en-US" sz="4000" dirty="0"/>
            </a:p>
          </p:txBody>
        </p:sp>
        <p:sp>
          <p:nvSpPr>
            <p:cNvPr id="531463" name="TextBox 27"/>
            <p:cNvSpPr txBox="1">
              <a:spLocks noChangeArrowheads="1"/>
            </p:cNvSpPr>
            <p:nvPr/>
          </p:nvSpPr>
          <p:spPr bwMode="auto">
            <a:xfrm>
              <a:off x="4571986" y="4791366"/>
              <a:ext cx="899410" cy="707886"/>
            </a:xfrm>
            <a:prstGeom prst="rect">
              <a:avLst/>
            </a:prstGeom>
            <a:noFill/>
            <a:ln w="9525">
              <a:noFill/>
              <a:miter lim="800000"/>
              <a:headEnd/>
              <a:tailEnd/>
            </a:ln>
          </p:spPr>
          <p:txBody>
            <a:bodyPr>
              <a:spAutoFit/>
            </a:bodyPr>
            <a:lstStyle/>
            <a:p>
              <a:r>
                <a:rPr lang="en-US" sz="4000" dirty="0">
                  <a:sym typeface="Symbol" pitchFamily="18" charset="2"/>
                </a:rPr>
                <a:t></a:t>
              </a:r>
              <a:endParaRPr lang="en-US" sz="4000" dirty="0"/>
            </a:p>
          </p:txBody>
        </p:sp>
        <p:cxnSp>
          <p:nvCxnSpPr>
            <p:cNvPr id="29" name="Straight Connector 28"/>
            <p:cNvCxnSpPr/>
            <p:nvPr/>
          </p:nvCxnSpPr>
          <p:spPr>
            <a:xfrm rot="16200000" flipH="1">
              <a:off x="1719388" y="1023811"/>
              <a:ext cx="3192084" cy="1754063"/>
            </a:xfrm>
            <a:prstGeom prst="line">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Number Placeholder 3"/>
          <p:cNvSpPr>
            <a:spLocks noGrp="1"/>
          </p:cNvSpPr>
          <p:nvPr>
            <p:ph type="sldNum" sz="quarter" idx="12"/>
          </p:nvPr>
        </p:nvSpPr>
        <p:spPr>
          <a:noFill/>
        </p:spPr>
        <p:txBody>
          <a:bodyPr/>
          <a:lstStyle/>
          <a:p>
            <a:fld id="{04063BAA-D2D7-4D39-A1AC-EB3C8385D73A}" type="slidenum">
              <a:rPr lang="en-US" smtClean="0"/>
              <a:pPr/>
              <a:t>72</a:t>
            </a:fld>
            <a:endParaRPr lang="en-US"/>
          </a:p>
        </p:txBody>
      </p:sp>
      <p:sp>
        <p:nvSpPr>
          <p:cNvPr id="161795" name="Text Box 3"/>
          <p:cNvSpPr txBox="1">
            <a:spLocks noChangeArrowheads="1"/>
          </p:cNvSpPr>
          <p:nvPr/>
        </p:nvSpPr>
        <p:spPr bwMode="auto">
          <a:xfrm>
            <a:off x="762000" y="1295400"/>
            <a:ext cx="7620000" cy="4278094"/>
          </a:xfrm>
          <a:prstGeom prst="rect">
            <a:avLst/>
          </a:prstGeom>
          <a:noFill/>
          <a:ln w="9525">
            <a:noFill/>
            <a:miter lim="800000"/>
            <a:headEnd/>
            <a:tailEnd/>
          </a:ln>
        </p:spPr>
        <p:txBody>
          <a:bodyPr>
            <a:spAutoFit/>
          </a:bodyPr>
          <a:lstStyle/>
          <a:p>
            <a:pPr marL="342900" indent="-342900">
              <a:spcBef>
                <a:spcPct val="50000"/>
              </a:spcBef>
            </a:pPr>
            <a:r>
              <a:rPr lang="en-US" sz="3200" dirty="0">
                <a:solidFill>
                  <a:srgbClr val="000000"/>
                </a:solidFill>
                <a:latin typeface="Times New Roman" pitchFamily="18" charset="0"/>
                <a:cs typeface="Times New Roman" pitchFamily="18" charset="0"/>
              </a:rPr>
              <a:t>Light passes from a material with index of refraction 1.3 into one with index of refraction 1.2. Compared to the incident ray, the refracted ray </a:t>
            </a:r>
          </a:p>
          <a:p>
            <a:pPr marL="342900" indent="-342900">
              <a:spcBef>
                <a:spcPct val="50000"/>
              </a:spcBef>
              <a:buFontTx/>
              <a:buAutoNum type="alphaLcParenR"/>
            </a:pPr>
            <a:r>
              <a:rPr lang="en-US" sz="3200" dirty="0">
                <a:solidFill>
                  <a:srgbClr val="000000"/>
                </a:solidFill>
                <a:latin typeface="Times New Roman" pitchFamily="18" charset="0"/>
                <a:cs typeface="Times New Roman" pitchFamily="18" charset="0"/>
              </a:rPr>
              <a:t>bends toward the normal </a:t>
            </a:r>
          </a:p>
          <a:p>
            <a:pPr marL="342900" indent="-342900">
              <a:spcBef>
                <a:spcPct val="50000"/>
              </a:spcBef>
              <a:buFontTx/>
              <a:buAutoNum type="alphaLcParenR"/>
            </a:pPr>
            <a:r>
              <a:rPr lang="en-US" sz="3200" dirty="0">
                <a:solidFill>
                  <a:srgbClr val="000000"/>
                </a:solidFill>
                <a:latin typeface="Times New Roman" pitchFamily="18" charset="0"/>
                <a:cs typeface="Times New Roman" pitchFamily="18" charset="0"/>
              </a:rPr>
              <a:t>is </a:t>
            </a:r>
            <a:r>
              <a:rPr lang="en-US" sz="3200" dirty="0" err="1">
                <a:solidFill>
                  <a:srgbClr val="000000"/>
                </a:solidFill>
                <a:latin typeface="Times New Roman" pitchFamily="18" charset="0"/>
                <a:cs typeface="Times New Roman" pitchFamily="18" charset="0"/>
              </a:rPr>
              <a:t>undeflected</a:t>
            </a:r>
            <a:r>
              <a:rPr lang="en-US" sz="3200" dirty="0">
                <a:solidFill>
                  <a:srgbClr val="000000"/>
                </a:solidFill>
                <a:latin typeface="Times New Roman" pitchFamily="18" charset="0"/>
                <a:cs typeface="Times New Roman" pitchFamily="18" charset="0"/>
              </a:rPr>
              <a:t> </a:t>
            </a:r>
          </a:p>
          <a:p>
            <a:pPr marL="342900" indent="-342900">
              <a:spcBef>
                <a:spcPct val="50000"/>
              </a:spcBef>
              <a:buFontTx/>
              <a:buAutoNum type="alphaLcParenR"/>
            </a:pPr>
            <a:r>
              <a:rPr lang="en-US" sz="3200" dirty="0">
                <a:solidFill>
                  <a:srgbClr val="000000"/>
                </a:solidFill>
                <a:latin typeface="Times New Roman" pitchFamily="18" charset="0"/>
                <a:cs typeface="Times New Roman" pitchFamily="18" charset="0"/>
              </a:rPr>
              <a:t>bends away from the normal</a:t>
            </a:r>
          </a:p>
        </p:txBody>
      </p:sp>
      <p:sp>
        <p:nvSpPr>
          <p:cNvPr id="161796" name="Line 4"/>
          <p:cNvSpPr>
            <a:spLocks noChangeShapeType="1"/>
          </p:cNvSpPr>
          <p:nvPr/>
        </p:nvSpPr>
        <p:spPr bwMode="auto">
          <a:xfrm>
            <a:off x="2743200" y="990600"/>
            <a:ext cx="3733800" cy="0"/>
          </a:xfrm>
          <a:prstGeom prst="line">
            <a:avLst/>
          </a:prstGeom>
          <a:noFill/>
          <a:ln w="9525">
            <a:solidFill>
              <a:schemeClr val="tx1"/>
            </a:solidFill>
            <a:round/>
            <a:headEnd/>
            <a:tailEnd/>
          </a:ln>
        </p:spPr>
        <p:txBody>
          <a:bodyPr/>
          <a:lstStyle/>
          <a:p>
            <a:endParaRPr lang="en-US"/>
          </a:p>
        </p:txBody>
      </p:sp>
      <p:sp>
        <p:nvSpPr>
          <p:cNvPr id="161797" name="Rectangle 5"/>
          <p:cNvSpPr>
            <a:spLocks noChangeArrowheads="1"/>
          </p:cNvSpPr>
          <p:nvPr/>
        </p:nvSpPr>
        <p:spPr bwMode="auto">
          <a:xfrm>
            <a:off x="1600200" y="0"/>
            <a:ext cx="6477000" cy="1143000"/>
          </a:xfrm>
          <a:prstGeom prst="rect">
            <a:avLst/>
          </a:prstGeom>
          <a:noFill/>
          <a:ln w="9525">
            <a:noFill/>
            <a:miter lim="800000"/>
            <a:headEnd/>
            <a:tailEnd/>
          </a:ln>
        </p:spPr>
        <p:txBody>
          <a:bodyPr anchor="ctr"/>
          <a:lstStyle/>
          <a:p>
            <a:pPr algn="ctr"/>
            <a:r>
              <a:rPr lang="en-US" sz="3600" dirty="0">
                <a:solidFill>
                  <a:schemeClr val="tx2"/>
                </a:solidFill>
              </a:rPr>
              <a:t>Question 223.14.3</a:t>
            </a:r>
          </a:p>
        </p:txBody>
      </p:sp>
    </p:spTree>
    <p:extLst>
      <p:ext uri="{BB962C8B-B14F-4D97-AF65-F5344CB8AC3E}">
        <p14:creationId xmlns:p14="http://schemas.microsoft.com/office/powerpoint/2010/main" val="21163850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0"/>
            <a:ext cx="9186032"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solidFill>
                  <a:schemeClr val="bg1"/>
                </a:solidFill>
              </a:rPr>
              <a:t>Question 223.14.5.5</a:t>
            </a:r>
          </a:p>
        </p:txBody>
      </p:sp>
      <p:sp>
        <p:nvSpPr>
          <p:cNvPr id="3" name="Content Placeholder 2"/>
          <p:cNvSpPr>
            <a:spLocks noGrp="1"/>
          </p:cNvSpPr>
          <p:nvPr>
            <p:ph idx="1"/>
          </p:nvPr>
        </p:nvSpPr>
        <p:spPr>
          <a:xfrm>
            <a:off x="468922" y="1535724"/>
            <a:ext cx="3669323" cy="4590440"/>
          </a:xfrm>
        </p:spPr>
        <p:txBody>
          <a:bodyPr>
            <a:normAutofit lnSpcReduction="10000"/>
          </a:bodyPr>
          <a:lstStyle/>
          <a:p>
            <a:pPr marL="0" indent="0">
              <a:buNone/>
            </a:pPr>
            <a:r>
              <a:rPr lang="en-US" dirty="0">
                <a:solidFill>
                  <a:schemeClr val="bg1"/>
                </a:solidFill>
              </a:rPr>
              <a:t>The index of refraction of the Lucite block is 1.4. The angle </a:t>
            </a:r>
            <a:r>
              <a:rPr lang="en-US" dirty="0">
                <a:solidFill>
                  <a:schemeClr val="bg1"/>
                </a:solidFill>
                <a:sym typeface="Symbol"/>
              </a:rPr>
              <a:t></a:t>
            </a:r>
            <a:r>
              <a:rPr lang="en-US" baseline="-25000" dirty="0">
                <a:solidFill>
                  <a:schemeClr val="bg1"/>
                </a:solidFill>
                <a:sym typeface="Symbol"/>
              </a:rPr>
              <a:t>i</a:t>
            </a:r>
            <a:r>
              <a:rPr lang="en-US" dirty="0">
                <a:solidFill>
                  <a:schemeClr val="bg1"/>
                </a:solidFill>
                <a:sym typeface="Symbol"/>
              </a:rPr>
              <a:t> = 20. What is </a:t>
            </a:r>
            <a:r>
              <a:rPr lang="en-US" dirty="0">
                <a:solidFill>
                  <a:schemeClr val="bg1"/>
                </a:solidFill>
              </a:rPr>
              <a:t> </a:t>
            </a:r>
            <a:r>
              <a:rPr lang="en-US" dirty="0">
                <a:solidFill>
                  <a:schemeClr val="bg1"/>
                </a:solidFill>
                <a:sym typeface="Symbol"/>
              </a:rPr>
              <a:t></a:t>
            </a:r>
            <a:r>
              <a:rPr lang="en-US" baseline="-25000" dirty="0">
                <a:solidFill>
                  <a:schemeClr val="bg1"/>
                </a:solidFill>
                <a:sym typeface="Symbol"/>
              </a:rPr>
              <a:t>t</a:t>
            </a:r>
            <a:r>
              <a:rPr lang="en-US" dirty="0">
                <a:solidFill>
                  <a:schemeClr val="bg1"/>
                </a:solidFill>
              </a:rPr>
              <a:t>?</a:t>
            </a:r>
          </a:p>
          <a:p>
            <a:pPr marL="514350" indent="-514350">
              <a:buAutoNum type="alphaLcParenR"/>
            </a:pPr>
            <a:r>
              <a:rPr lang="en-US" dirty="0">
                <a:solidFill>
                  <a:schemeClr val="bg1"/>
                </a:solidFill>
              </a:rPr>
              <a:t>14. 14</a:t>
            </a:r>
            <a:r>
              <a:rPr lang="en-US" dirty="0">
                <a:solidFill>
                  <a:schemeClr val="bg1"/>
                </a:solidFill>
                <a:sym typeface="Symbol"/>
              </a:rPr>
              <a:t> </a:t>
            </a:r>
          </a:p>
          <a:p>
            <a:pPr marL="514350" indent="-514350">
              <a:buAutoNum type="alphaLcParenR"/>
            </a:pPr>
            <a:r>
              <a:rPr lang="en-US" dirty="0">
                <a:solidFill>
                  <a:schemeClr val="bg1"/>
                </a:solidFill>
              </a:rPr>
              <a:t>0. 247</a:t>
            </a:r>
            <a:r>
              <a:rPr lang="en-US" dirty="0">
                <a:solidFill>
                  <a:schemeClr val="bg1"/>
                </a:solidFill>
                <a:sym typeface="Symbol"/>
              </a:rPr>
              <a:t> </a:t>
            </a:r>
          </a:p>
          <a:p>
            <a:pPr marL="514350" indent="-514350">
              <a:buAutoNum type="alphaLcParenR"/>
            </a:pPr>
            <a:r>
              <a:rPr lang="en-US" dirty="0">
                <a:solidFill>
                  <a:schemeClr val="bg1"/>
                </a:solidFill>
              </a:rPr>
              <a:t>0.499</a:t>
            </a:r>
            <a:r>
              <a:rPr lang="en-US" dirty="0">
                <a:solidFill>
                  <a:schemeClr val="bg1"/>
                </a:solidFill>
                <a:sym typeface="Symbol"/>
              </a:rPr>
              <a:t> </a:t>
            </a:r>
          </a:p>
          <a:p>
            <a:pPr marL="514350" indent="-514350">
              <a:buFont typeface="Arial" pitchFamily="34" charset="0"/>
              <a:buAutoNum type="alphaLcParenR"/>
            </a:pPr>
            <a:r>
              <a:rPr lang="en-US" dirty="0">
                <a:solidFill>
                  <a:schemeClr val="bg1"/>
                </a:solidFill>
              </a:rPr>
              <a:t>28. 61</a:t>
            </a:r>
            <a:r>
              <a:rPr lang="en-US" dirty="0">
                <a:solidFill>
                  <a:schemeClr val="bg1"/>
                </a:solidFill>
                <a:sym typeface="Symbol"/>
              </a:rPr>
              <a:t> </a:t>
            </a:r>
          </a:p>
          <a:p>
            <a:pPr marL="514350" indent="-514350">
              <a:buAutoNum type="alphaLcParenR"/>
            </a:pPr>
            <a:endParaRPr lang="en-US" dirty="0">
              <a:solidFill>
                <a:schemeClr val="bg1"/>
              </a:solidFill>
            </a:endParaRPr>
          </a:p>
          <a:p>
            <a:pPr marL="514350" indent="-514350">
              <a:buAutoNum type="alphaLcParenR"/>
            </a:pPr>
            <a:endParaRPr lang="en-US" dirty="0">
              <a:solidFill>
                <a:schemeClr val="bg1"/>
              </a:solidFill>
            </a:endParaRPr>
          </a:p>
        </p:txBody>
      </p:sp>
      <p:sp>
        <p:nvSpPr>
          <p:cNvPr id="4" name="Slide Number Placeholder 3"/>
          <p:cNvSpPr>
            <a:spLocks noGrp="1"/>
          </p:cNvSpPr>
          <p:nvPr>
            <p:ph type="sldNum" sz="quarter" idx="12"/>
          </p:nvPr>
        </p:nvSpPr>
        <p:spPr/>
        <p:txBody>
          <a:bodyPr/>
          <a:lstStyle/>
          <a:p>
            <a:pPr>
              <a:defRPr/>
            </a:pPr>
            <a:fld id="{64137B81-8888-4253-92EC-0AED2A590749}" type="slidenum">
              <a:rPr lang="en-US" smtClean="0"/>
              <a:pPr>
                <a:defRPr/>
              </a:pPr>
              <a:t>73</a:t>
            </a:fld>
            <a:endParaRPr lang="en-US"/>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759" t="21445" r="12709" b="15218"/>
          <a:stretch/>
        </p:blipFill>
        <p:spPr bwMode="auto">
          <a:xfrm>
            <a:off x="4268242" y="1708484"/>
            <a:ext cx="4917790" cy="323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Connector 6"/>
          <p:cNvCxnSpPr/>
          <p:nvPr/>
        </p:nvCxnSpPr>
        <p:spPr>
          <a:xfrm>
            <a:off x="6107723" y="1708484"/>
            <a:ext cx="0" cy="2031178"/>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706150" y="1708484"/>
            <a:ext cx="389850" cy="461665"/>
          </a:xfrm>
          <a:prstGeom prst="rect">
            <a:avLst/>
          </a:prstGeom>
          <a:noFill/>
        </p:spPr>
        <p:txBody>
          <a:bodyPr wrap="none" rtlCol="0">
            <a:spAutoFit/>
          </a:bodyPr>
          <a:lstStyle/>
          <a:p>
            <a:r>
              <a:rPr lang="en-US" sz="2400" dirty="0">
                <a:solidFill>
                  <a:schemeClr val="bg1"/>
                </a:solidFill>
                <a:sym typeface="Symbol"/>
              </a:rPr>
              <a:t></a:t>
            </a:r>
            <a:r>
              <a:rPr lang="en-US" sz="2400" baseline="-25000" dirty="0" err="1">
                <a:solidFill>
                  <a:schemeClr val="bg1"/>
                </a:solidFill>
                <a:sym typeface="Symbol"/>
              </a:rPr>
              <a:t>i</a:t>
            </a:r>
            <a:endParaRPr lang="en-US" sz="2400" baseline="-25000" dirty="0">
              <a:solidFill>
                <a:schemeClr val="bg1"/>
              </a:solidFill>
            </a:endParaRPr>
          </a:p>
        </p:txBody>
      </p:sp>
      <p:sp>
        <p:nvSpPr>
          <p:cNvPr id="11" name="TextBox 10"/>
          <p:cNvSpPr txBox="1"/>
          <p:nvPr/>
        </p:nvSpPr>
        <p:spPr>
          <a:xfrm>
            <a:off x="6107723" y="2967335"/>
            <a:ext cx="402674" cy="461665"/>
          </a:xfrm>
          <a:prstGeom prst="rect">
            <a:avLst/>
          </a:prstGeom>
          <a:noFill/>
        </p:spPr>
        <p:txBody>
          <a:bodyPr wrap="none" rtlCol="0">
            <a:spAutoFit/>
          </a:bodyPr>
          <a:lstStyle/>
          <a:p>
            <a:r>
              <a:rPr lang="en-US" sz="2400" dirty="0">
                <a:solidFill>
                  <a:schemeClr val="bg1"/>
                </a:solidFill>
                <a:sym typeface="Symbol"/>
              </a:rPr>
              <a:t></a:t>
            </a:r>
            <a:r>
              <a:rPr lang="en-US" sz="2400" baseline="-25000" dirty="0">
                <a:solidFill>
                  <a:schemeClr val="bg1"/>
                </a:solidFill>
                <a:sym typeface="Symbol"/>
              </a:rPr>
              <a:t>t</a:t>
            </a:r>
            <a:endParaRPr lang="en-US" sz="2400" baseline="-25000" dirty="0">
              <a:solidFill>
                <a:schemeClr val="bg1"/>
              </a:solidFill>
            </a:endParaRPr>
          </a:p>
        </p:txBody>
      </p:sp>
      <p:sp>
        <p:nvSpPr>
          <p:cNvPr id="12" name="Arc 11"/>
          <p:cNvSpPr/>
          <p:nvPr/>
        </p:nvSpPr>
        <p:spPr>
          <a:xfrm>
            <a:off x="5910197" y="2206698"/>
            <a:ext cx="402952" cy="515815"/>
          </a:xfrm>
          <a:prstGeom prst="arc">
            <a:avLst>
              <a:gd name="adj1" fmla="val 13397755"/>
              <a:gd name="adj2" fmla="val 16556617"/>
            </a:avLst>
          </a:prstGeom>
          <a:ln>
            <a:solidFill>
              <a:srgbClr val="FF006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p:cNvSpPr/>
          <p:nvPr/>
        </p:nvSpPr>
        <p:spPr>
          <a:xfrm>
            <a:off x="6062597" y="2467364"/>
            <a:ext cx="402952" cy="515815"/>
          </a:xfrm>
          <a:prstGeom prst="arc">
            <a:avLst>
              <a:gd name="adj1" fmla="val 3344502"/>
              <a:gd name="adj2" fmla="val 6896614"/>
            </a:avLst>
          </a:prstGeom>
          <a:ln>
            <a:solidFill>
              <a:srgbClr val="FF006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31859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7" name="Rectangle 2"/>
          <p:cNvSpPr>
            <a:spLocks noGrp="1" noChangeArrowheads="1"/>
          </p:cNvSpPr>
          <p:nvPr>
            <p:ph type="title"/>
          </p:nvPr>
        </p:nvSpPr>
        <p:spPr/>
        <p:txBody>
          <a:bodyPr/>
          <a:lstStyle/>
          <a:p>
            <a:pPr eaLnBrk="1" hangingPunct="1"/>
            <a:r>
              <a:rPr lang="en-US" dirty="0"/>
              <a:t>Question 223.14.6</a:t>
            </a:r>
          </a:p>
        </p:txBody>
      </p:sp>
      <p:sp>
        <p:nvSpPr>
          <p:cNvPr id="169988" name="Rectangle 3"/>
          <p:cNvSpPr>
            <a:spLocks noGrp="1" noChangeArrowheads="1"/>
          </p:cNvSpPr>
          <p:nvPr>
            <p:ph idx="1"/>
          </p:nvPr>
        </p:nvSpPr>
        <p:spPr>
          <a:xfrm>
            <a:off x="457200" y="1600200"/>
            <a:ext cx="4038600" cy="4525963"/>
          </a:xfrm>
        </p:spPr>
        <p:txBody>
          <a:bodyPr/>
          <a:lstStyle/>
          <a:p>
            <a:pPr marL="609600" indent="-609600" eaLnBrk="1" hangingPunct="1">
              <a:lnSpc>
                <a:spcPct val="80000"/>
              </a:lnSpc>
              <a:buFontTx/>
              <a:buNone/>
            </a:pPr>
            <a:r>
              <a:rPr lang="en-US" sz="2000" dirty="0"/>
              <a:t>In the picture to the right, there is a input white light ray, and a dispersed set of rays. There is another white ray. Why might that be?</a:t>
            </a:r>
          </a:p>
          <a:p>
            <a:pPr marL="609600" indent="-609600" eaLnBrk="1" hangingPunct="1">
              <a:lnSpc>
                <a:spcPct val="80000"/>
              </a:lnSpc>
              <a:buFontTx/>
              <a:buAutoNum type="alphaLcParenR"/>
            </a:pPr>
            <a:r>
              <a:rPr lang="en-US" sz="2000" dirty="0"/>
              <a:t>It took two rays of white light to make the rainbow bright enough.</a:t>
            </a:r>
          </a:p>
          <a:p>
            <a:pPr marL="609600" indent="-609600" eaLnBrk="1" hangingPunct="1">
              <a:lnSpc>
                <a:spcPct val="80000"/>
              </a:lnSpc>
              <a:buFontTx/>
              <a:buAutoNum type="alphaLcParenR"/>
            </a:pPr>
            <a:r>
              <a:rPr lang="en-US" sz="2000" dirty="0"/>
              <a:t>It is an optical illusion, it is not really there</a:t>
            </a:r>
          </a:p>
          <a:p>
            <a:pPr marL="609600" indent="-609600" eaLnBrk="1" hangingPunct="1">
              <a:lnSpc>
                <a:spcPct val="80000"/>
              </a:lnSpc>
              <a:buFontTx/>
              <a:buAutoNum type="alphaLcParenR"/>
            </a:pPr>
            <a:r>
              <a:rPr lang="en-US" sz="2000" dirty="0"/>
              <a:t>It is due to internal reflection</a:t>
            </a:r>
          </a:p>
          <a:p>
            <a:pPr marL="609600" indent="-609600" eaLnBrk="1" hangingPunct="1">
              <a:lnSpc>
                <a:spcPct val="80000"/>
              </a:lnSpc>
              <a:buFontTx/>
              <a:buAutoNum type="alphaLcParenR"/>
            </a:pPr>
            <a:r>
              <a:rPr lang="en-US" sz="2000" dirty="0"/>
              <a:t>It is the refracted ray leaving the prism.</a:t>
            </a:r>
          </a:p>
        </p:txBody>
      </p:sp>
      <p:sp>
        <p:nvSpPr>
          <p:cNvPr id="169986" name="Slide Number Placeholder 5"/>
          <p:cNvSpPr>
            <a:spLocks noGrp="1"/>
          </p:cNvSpPr>
          <p:nvPr>
            <p:ph type="sldNum" sz="quarter" idx="12"/>
          </p:nvPr>
        </p:nvSpPr>
        <p:spPr>
          <a:noFill/>
        </p:spPr>
        <p:txBody>
          <a:bodyPr/>
          <a:lstStyle/>
          <a:p>
            <a:fld id="{26F94F32-6B75-424A-9D3F-F27CCBC13F85}" type="slidenum">
              <a:rPr lang="en-US" smtClean="0"/>
              <a:pPr/>
              <a:t>74</a:t>
            </a:fld>
            <a:endParaRPr lang="en-US"/>
          </a:p>
        </p:txBody>
      </p:sp>
      <p:pic>
        <p:nvPicPr>
          <p:cNvPr id="169989" name="Picture 4" descr="3522"/>
          <p:cNvPicPr>
            <a:picLocks noChangeAspect="1" noChangeArrowheads="1"/>
          </p:cNvPicPr>
          <p:nvPr/>
        </p:nvPicPr>
        <p:blipFill>
          <a:blip r:embed="rId2" cstate="print"/>
          <a:srcRect/>
          <a:stretch>
            <a:fillRect/>
          </a:stretch>
        </p:blipFill>
        <p:spPr bwMode="auto">
          <a:xfrm>
            <a:off x="4724400" y="1524000"/>
            <a:ext cx="4043363" cy="4648200"/>
          </a:xfrm>
          <a:prstGeom prst="rect">
            <a:avLst/>
          </a:prstGeom>
          <a:noFill/>
          <a:ln w="9525">
            <a:noFill/>
            <a:miter lim="800000"/>
            <a:headEnd/>
            <a:tailEnd/>
          </a:ln>
        </p:spPr>
      </p:pic>
    </p:spTree>
    <p:extLst>
      <p:ext uri="{BB962C8B-B14F-4D97-AF65-F5344CB8AC3E}">
        <p14:creationId xmlns:p14="http://schemas.microsoft.com/office/powerpoint/2010/main" val="16285235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9528" y="3372787"/>
            <a:ext cx="7045377" cy="3485213"/>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p:nvCxnSpPr>
        <p:spPr>
          <a:xfrm flipV="1">
            <a:off x="3182112" y="3387778"/>
            <a:ext cx="946417" cy="24643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a:stCxn id="10" idx="7"/>
          </p:cNvCxnSpPr>
          <p:nvPr/>
        </p:nvCxnSpPr>
        <p:spPr>
          <a:xfrm flipV="1">
            <a:off x="4178517" y="1364983"/>
            <a:ext cx="2365927" cy="200368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rot="5400000">
            <a:off x="1738050" y="3193714"/>
            <a:ext cx="4796852" cy="5834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095984" y="3355492"/>
            <a:ext cx="96694" cy="89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183255" y="4327312"/>
            <a:ext cx="383438" cy="369332"/>
          </a:xfrm>
          <a:prstGeom prst="rect">
            <a:avLst/>
          </a:prstGeom>
          <a:noFill/>
        </p:spPr>
        <p:txBody>
          <a:bodyPr wrap="none" rtlCol="0">
            <a:spAutoFit/>
          </a:bodyPr>
          <a:lstStyle/>
          <a:p>
            <a:r>
              <a:rPr lang="en-US" dirty="0">
                <a:sym typeface="Symbol"/>
              </a:rPr>
              <a:t></a:t>
            </a:r>
            <a:r>
              <a:rPr lang="en-US" baseline="-25000" dirty="0">
                <a:sym typeface="Symbol"/>
              </a:rPr>
              <a:t>3</a:t>
            </a:r>
            <a:endParaRPr lang="en-US" baseline="-25000" dirty="0"/>
          </a:p>
        </p:txBody>
      </p:sp>
      <p:sp>
        <p:nvSpPr>
          <p:cNvPr id="13" name="TextBox 12"/>
          <p:cNvSpPr txBox="1"/>
          <p:nvPr/>
        </p:nvSpPr>
        <p:spPr>
          <a:xfrm>
            <a:off x="3782318" y="4327362"/>
            <a:ext cx="383438" cy="369332"/>
          </a:xfrm>
          <a:prstGeom prst="rect">
            <a:avLst/>
          </a:prstGeom>
          <a:noFill/>
        </p:spPr>
        <p:txBody>
          <a:bodyPr wrap="none" rtlCol="0">
            <a:spAutoFit/>
          </a:bodyPr>
          <a:lstStyle/>
          <a:p>
            <a:r>
              <a:rPr lang="en-US" dirty="0">
                <a:sym typeface="Symbol"/>
              </a:rPr>
              <a:t></a:t>
            </a:r>
            <a:r>
              <a:rPr lang="en-US" baseline="-25000" dirty="0">
                <a:sym typeface="Symbol"/>
              </a:rPr>
              <a:t>1</a:t>
            </a:r>
            <a:endParaRPr lang="en-US" baseline="-25000" dirty="0"/>
          </a:p>
        </p:txBody>
      </p:sp>
      <p:cxnSp>
        <p:nvCxnSpPr>
          <p:cNvPr id="28" name="Straight Connector 27"/>
          <p:cNvCxnSpPr>
            <a:stCxn id="10" idx="5"/>
          </p:cNvCxnSpPr>
          <p:nvPr/>
        </p:nvCxnSpPr>
        <p:spPr>
          <a:xfrm>
            <a:off x="4178517" y="3432261"/>
            <a:ext cx="1134150" cy="241990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414104" y="2349060"/>
            <a:ext cx="383438" cy="369332"/>
          </a:xfrm>
          <a:prstGeom prst="rect">
            <a:avLst/>
          </a:prstGeom>
          <a:noFill/>
        </p:spPr>
        <p:txBody>
          <a:bodyPr wrap="none" rtlCol="0">
            <a:spAutoFit/>
          </a:bodyPr>
          <a:lstStyle/>
          <a:p>
            <a:r>
              <a:rPr lang="en-US" dirty="0">
                <a:sym typeface="Symbol"/>
              </a:rPr>
              <a:t></a:t>
            </a:r>
            <a:r>
              <a:rPr lang="en-US" baseline="-25000" dirty="0">
                <a:sym typeface="Symbol"/>
              </a:rPr>
              <a:t>2</a:t>
            </a:r>
            <a:endParaRPr lang="en-US" baseline="-25000" dirty="0"/>
          </a:p>
        </p:txBody>
      </p:sp>
      <p:sp>
        <p:nvSpPr>
          <p:cNvPr id="54" name="Isosceles Triangle 53"/>
          <p:cNvSpPr/>
          <p:nvPr/>
        </p:nvSpPr>
        <p:spPr>
          <a:xfrm rot="1284478">
            <a:off x="3436721" y="4786983"/>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Isosceles Triangle 54"/>
          <p:cNvSpPr/>
          <p:nvPr/>
        </p:nvSpPr>
        <p:spPr>
          <a:xfrm rot="2912541">
            <a:off x="5439364" y="2104436"/>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Isosceles Triangle 55"/>
          <p:cNvSpPr/>
          <p:nvPr/>
        </p:nvSpPr>
        <p:spPr>
          <a:xfrm rot="9160877">
            <a:off x="4789375" y="4853381"/>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762000" y="2819400"/>
            <a:ext cx="685800" cy="523220"/>
          </a:xfrm>
          <a:prstGeom prst="rect">
            <a:avLst/>
          </a:prstGeom>
          <a:noFill/>
        </p:spPr>
        <p:txBody>
          <a:bodyPr wrap="square" rtlCol="0">
            <a:spAutoFit/>
          </a:bodyPr>
          <a:lstStyle/>
          <a:p>
            <a:r>
              <a:rPr lang="en-US" sz="2800" dirty="0"/>
              <a:t>Air</a:t>
            </a:r>
          </a:p>
        </p:txBody>
      </p:sp>
      <p:sp>
        <p:nvSpPr>
          <p:cNvPr id="58" name="TextBox 57"/>
          <p:cNvSpPr txBox="1"/>
          <p:nvPr/>
        </p:nvSpPr>
        <p:spPr>
          <a:xfrm>
            <a:off x="762000" y="3352800"/>
            <a:ext cx="1066800" cy="523220"/>
          </a:xfrm>
          <a:prstGeom prst="rect">
            <a:avLst/>
          </a:prstGeom>
          <a:noFill/>
        </p:spPr>
        <p:txBody>
          <a:bodyPr wrap="square" rtlCol="0">
            <a:spAutoFit/>
          </a:bodyPr>
          <a:lstStyle/>
          <a:p>
            <a:r>
              <a:rPr lang="en-US" sz="2800" dirty="0"/>
              <a:t>Glass</a:t>
            </a:r>
          </a:p>
        </p:txBody>
      </p:sp>
      <p:sp>
        <p:nvSpPr>
          <p:cNvPr id="59" name="TextBox 58"/>
          <p:cNvSpPr txBox="1"/>
          <p:nvPr/>
        </p:nvSpPr>
        <p:spPr>
          <a:xfrm>
            <a:off x="1709928" y="5865876"/>
            <a:ext cx="1974836" cy="523220"/>
          </a:xfrm>
          <a:prstGeom prst="rect">
            <a:avLst/>
          </a:prstGeom>
          <a:noFill/>
        </p:spPr>
        <p:txBody>
          <a:bodyPr wrap="none" rtlCol="0">
            <a:spAutoFit/>
          </a:bodyPr>
          <a:lstStyle/>
          <a:p>
            <a:r>
              <a:rPr lang="en-US" sz="2800" dirty="0"/>
              <a:t>Incident Ray</a:t>
            </a:r>
          </a:p>
        </p:txBody>
      </p:sp>
      <p:sp>
        <p:nvSpPr>
          <p:cNvPr id="60" name="TextBox 59"/>
          <p:cNvSpPr txBox="1"/>
          <p:nvPr/>
        </p:nvSpPr>
        <p:spPr>
          <a:xfrm>
            <a:off x="4937760" y="5975604"/>
            <a:ext cx="2157257" cy="523220"/>
          </a:xfrm>
          <a:prstGeom prst="rect">
            <a:avLst/>
          </a:prstGeom>
          <a:noFill/>
        </p:spPr>
        <p:txBody>
          <a:bodyPr wrap="none" rtlCol="0">
            <a:spAutoFit/>
          </a:bodyPr>
          <a:lstStyle/>
          <a:p>
            <a:r>
              <a:rPr lang="en-US" sz="2800" dirty="0"/>
              <a:t>Reflected Ray</a:t>
            </a:r>
          </a:p>
        </p:txBody>
      </p:sp>
      <p:sp>
        <p:nvSpPr>
          <p:cNvPr id="61" name="TextBox 60"/>
          <p:cNvSpPr txBox="1"/>
          <p:nvPr/>
        </p:nvSpPr>
        <p:spPr>
          <a:xfrm>
            <a:off x="4846320" y="816864"/>
            <a:ext cx="2527936" cy="523220"/>
          </a:xfrm>
          <a:prstGeom prst="rect">
            <a:avLst/>
          </a:prstGeom>
          <a:noFill/>
        </p:spPr>
        <p:txBody>
          <a:bodyPr wrap="none" rtlCol="0">
            <a:spAutoFit/>
          </a:bodyPr>
          <a:lstStyle/>
          <a:p>
            <a:r>
              <a:rPr lang="en-US" sz="2800" dirty="0"/>
              <a:t>Transmitted Ray</a:t>
            </a:r>
          </a:p>
        </p:txBody>
      </p:sp>
      <p:sp>
        <p:nvSpPr>
          <p:cNvPr id="19" name="TextBox 18"/>
          <p:cNvSpPr txBox="1"/>
          <p:nvPr/>
        </p:nvSpPr>
        <p:spPr>
          <a:xfrm>
            <a:off x="5867400" y="2895600"/>
            <a:ext cx="914400" cy="523220"/>
          </a:xfrm>
          <a:prstGeom prst="rect">
            <a:avLst/>
          </a:prstGeom>
          <a:noFill/>
        </p:spPr>
        <p:txBody>
          <a:bodyPr wrap="square" rtlCol="0">
            <a:spAutoFit/>
          </a:bodyPr>
          <a:lstStyle/>
          <a:p>
            <a:r>
              <a:rPr lang="en-US" sz="2800" dirty="0"/>
              <a:t>Fast</a:t>
            </a:r>
          </a:p>
        </p:txBody>
      </p:sp>
      <p:sp>
        <p:nvSpPr>
          <p:cNvPr id="20" name="TextBox 19"/>
          <p:cNvSpPr txBox="1"/>
          <p:nvPr/>
        </p:nvSpPr>
        <p:spPr>
          <a:xfrm>
            <a:off x="5791200" y="3429000"/>
            <a:ext cx="1066800" cy="523220"/>
          </a:xfrm>
          <a:prstGeom prst="rect">
            <a:avLst/>
          </a:prstGeom>
          <a:noFill/>
        </p:spPr>
        <p:txBody>
          <a:bodyPr wrap="square" rtlCol="0">
            <a:spAutoFit/>
          </a:bodyPr>
          <a:lstStyle/>
          <a:p>
            <a:r>
              <a:rPr lang="en-US" sz="2800" dirty="0"/>
              <a:t>Slow</a:t>
            </a:r>
          </a:p>
        </p:txBody>
      </p:sp>
      <p:sp>
        <p:nvSpPr>
          <p:cNvPr id="21" name="Rectangle 20"/>
          <p:cNvSpPr/>
          <p:nvPr/>
        </p:nvSpPr>
        <p:spPr>
          <a:xfrm>
            <a:off x="6778752" y="3505200"/>
            <a:ext cx="1086901" cy="369332"/>
          </a:xfrm>
          <a:prstGeom prst="rect">
            <a:avLst/>
          </a:prstGeom>
        </p:spPr>
        <p:txBody>
          <a:bodyPr wrap="none">
            <a:spAutoFit/>
          </a:bodyPr>
          <a:lstStyle/>
          <a:p>
            <a:r>
              <a:rPr lang="en-US" dirty="0"/>
              <a:t>n</a:t>
            </a:r>
            <a:r>
              <a:rPr lang="en-US" baseline="-25000" dirty="0"/>
              <a:t>1</a:t>
            </a:r>
            <a:r>
              <a:rPr lang="en-US" dirty="0"/>
              <a:t> (Large)</a:t>
            </a:r>
          </a:p>
        </p:txBody>
      </p:sp>
      <p:sp>
        <p:nvSpPr>
          <p:cNvPr id="22" name="Rectangle 21"/>
          <p:cNvSpPr/>
          <p:nvPr/>
        </p:nvSpPr>
        <p:spPr>
          <a:xfrm>
            <a:off x="6778752" y="2971800"/>
            <a:ext cx="1085554" cy="369332"/>
          </a:xfrm>
          <a:prstGeom prst="rect">
            <a:avLst/>
          </a:prstGeom>
        </p:spPr>
        <p:txBody>
          <a:bodyPr wrap="none">
            <a:spAutoFit/>
          </a:bodyPr>
          <a:lstStyle/>
          <a:p>
            <a:r>
              <a:rPr lang="en-US" dirty="0"/>
              <a:t>n</a:t>
            </a:r>
            <a:r>
              <a:rPr lang="en-US" baseline="-25000" dirty="0"/>
              <a:t>2</a:t>
            </a:r>
            <a:r>
              <a:rPr lang="en-US" dirty="0"/>
              <a:t> (Small)</a:t>
            </a:r>
          </a:p>
        </p:txBody>
      </p:sp>
      <p:sp>
        <p:nvSpPr>
          <p:cNvPr id="29" name="Arc 28"/>
          <p:cNvSpPr/>
          <p:nvPr/>
        </p:nvSpPr>
        <p:spPr>
          <a:xfrm rot="20585015">
            <a:off x="4032504" y="2706623"/>
            <a:ext cx="548640" cy="658368"/>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p:cNvSpPr/>
          <p:nvPr/>
        </p:nvSpPr>
        <p:spPr>
          <a:xfrm rot="10506542">
            <a:off x="3777479" y="4030250"/>
            <a:ext cx="528421" cy="382757"/>
          </a:xfrm>
          <a:prstGeom prst="arc">
            <a:avLst>
              <a:gd name="adj1" fmla="val 15147337"/>
              <a:gd name="adj2" fmla="val 2102144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Arc 31"/>
          <p:cNvSpPr/>
          <p:nvPr/>
        </p:nvSpPr>
        <p:spPr>
          <a:xfrm rot="10506542">
            <a:off x="4039609" y="3963197"/>
            <a:ext cx="528421" cy="382757"/>
          </a:xfrm>
          <a:prstGeom prst="arc">
            <a:avLst>
              <a:gd name="adj1" fmla="val 12272883"/>
              <a:gd name="adj2" fmla="val 1933470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Number Placeholder 3"/>
          <p:cNvSpPr>
            <a:spLocks noGrp="1"/>
          </p:cNvSpPr>
          <p:nvPr>
            <p:ph type="sldNum" sz="quarter" idx="12"/>
          </p:nvPr>
        </p:nvSpPr>
        <p:spPr>
          <a:noFill/>
        </p:spPr>
        <p:txBody>
          <a:bodyPr/>
          <a:lstStyle/>
          <a:p>
            <a:fld id="{517EC420-D10A-4BAD-A234-79C5F8B8B226}" type="slidenum">
              <a:rPr lang="en-US" smtClean="0"/>
              <a:pPr/>
              <a:t>76</a:t>
            </a:fld>
            <a:endParaRPr lang="en-US"/>
          </a:p>
        </p:txBody>
      </p:sp>
      <p:sp>
        <p:nvSpPr>
          <p:cNvPr id="163843" name="Text Box 3"/>
          <p:cNvSpPr txBox="1">
            <a:spLocks noChangeArrowheads="1"/>
          </p:cNvSpPr>
          <p:nvPr/>
        </p:nvSpPr>
        <p:spPr bwMode="auto">
          <a:xfrm>
            <a:off x="285750" y="1295400"/>
            <a:ext cx="8858250" cy="4893647"/>
          </a:xfrm>
          <a:prstGeom prst="rect">
            <a:avLst/>
          </a:prstGeom>
          <a:noFill/>
          <a:ln w="9525">
            <a:noFill/>
            <a:miter lim="800000"/>
            <a:headEnd/>
            <a:tailEnd/>
          </a:ln>
        </p:spPr>
        <p:txBody>
          <a:bodyPr>
            <a:spAutoFit/>
          </a:bodyPr>
          <a:lstStyle/>
          <a:p>
            <a:pPr marL="342900" indent="-342900">
              <a:spcBef>
                <a:spcPct val="50000"/>
              </a:spcBef>
            </a:pPr>
            <a:r>
              <a:rPr lang="en-US" sz="2400" dirty="0">
                <a:solidFill>
                  <a:srgbClr val="000000"/>
                </a:solidFill>
                <a:latin typeface="Times New Roman" pitchFamily="18" charset="0"/>
                <a:cs typeface="Times New Roman" pitchFamily="18" charset="0"/>
              </a:rPr>
              <a:t>As light from the Sun enters the atmosphere, it refracts due to the small difference between the speeds of light in air and in vacuum. The </a:t>
            </a:r>
            <a:r>
              <a:rPr lang="en-US" sz="2400" i="1" dirty="0">
                <a:solidFill>
                  <a:srgbClr val="000000"/>
                </a:solidFill>
                <a:latin typeface="Times New Roman" pitchFamily="18" charset="0"/>
                <a:cs typeface="Times New Roman" pitchFamily="18" charset="0"/>
              </a:rPr>
              <a:t>optical </a:t>
            </a:r>
            <a:r>
              <a:rPr lang="en-US" sz="2400" dirty="0">
                <a:solidFill>
                  <a:srgbClr val="000000"/>
                </a:solidFill>
                <a:latin typeface="Times New Roman" pitchFamily="18" charset="0"/>
                <a:cs typeface="Times New Roman" pitchFamily="18" charset="0"/>
              </a:rPr>
              <a:t>length of the day is defined as the time interval between the instant when the top of the Sun is just visibly observed above the horizon to the instant at which the top of the Sun just disappears below the horizon. The </a:t>
            </a:r>
            <a:r>
              <a:rPr lang="en-US" sz="2400" i="1" dirty="0">
                <a:solidFill>
                  <a:srgbClr val="000000"/>
                </a:solidFill>
                <a:latin typeface="Times New Roman" pitchFamily="18" charset="0"/>
                <a:cs typeface="Times New Roman" pitchFamily="18" charset="0"/>
              </a:rPr>
              <a:t>geometric </a:t>
            </a:r>
            <a:r>
              <a:rPr lang="en-US" sz="2400" dirty="0">
                <a:solidFill>
                  <a:srgbClr val="000000"/>
                </a:solidFill>
                <a:latin typeface="Times New Roman" pitchFamily="18" charset="0"/>
                <a:cs typeface="Times New Roman" pitchFamily="18" charset="0"/>
              </a:rPr>
              <a:t>length of the day is defined as the time interval between the instant when a geometric straight line drawn from the observer to the top of the Sun just clears the horizon to the instant at which this line just dips below the horizon. Which is longer?</a:t>
            </a:r>
          </a:p>
          <a:p>
            <a:pPr marL="342900" indent="-342900">
              <a:spcBef>
                <a:spcPct val="50000"/>
              </a:spcBef>
              <a:buFontTx/>
              <a:buAutoNum type="alphaLcParenR"/>
            </a:pPr>
            <a:r>
              <a:rPr lang="en-US" sz="2400" dirty="0">
                <a:solidFill>
                  <a:srgbClr val="000000"/>
                </a:solidFill>
                <a:latin typeface="Times New Roman" pitchFamily="18" charset="0"/>
                <a:cs typeface="Times New Roman" pitchFamily="18" charset="0"/>
              </a:rPr>
              <a:t>the optical length of a day</a:t>
            </a:r>
          </a:p>
          <a:p>
            <a:pPr marL="342900" indent="-342900">
              <a:spcBef>
                <a:spcPct val="50000"/>
              </a:spcBef>
              <a:buFontTx/>
              <a:buAutoNum type="alphaLcParenR"/>
            </a:pPr>
            <a:r>
              <a:rPr lang="en-US" sz="2400" dirty="0">
                <a:solidFill>
                  <a:srgbClr val="000000"/>
                </a:solidFill>
                <a:latin typeface="Times New Roman" pitchFamily="18" charset="0"/>
                <a:cs typeface="Times New Roman" pitchFamily="18" charset="0"/>
              </a:rPr>
              <a:t>the geometric length of a day</a:t>
            </a:r>
          </a:p>
        </p:txBody>
      </p:sp>
      <p:sp>
        <p:nvSpPr>
          <p:cNvPr id="163844" name="Line 4"/>
          <p:cNvSpPr>
            <a:spLocks noChangeShapeType="1"/>
          </p:cNvSpPr>
          <p:nvPr/>
        </p:nvSpPr>
        <p:spPr bwMode="auto">
          <a:xfrm>
            <a:off x="2743200" y="990600"/>
            <a:ext cx="3733800" cy="0"/>
          </a:xfrm>
          <a:prstGeom prst="line">
            <a:avLst/>
          </a:prstGeom>
          <a:noFill/>
          <a:ln w="9525">
            <a:solidFill>
              <a:schemeClr val="tx1"/>
            </a:solidFill>
            <a:round/>
            <a:headEnd/>
            <a:tailEnd/>
          </a:ln>
        </p:spPr>
        <p:txBody>
          <a:bodyPr/>
          <a:lstStyle/>
          <a:p>
            <a:endParaRPr lang="en-US"/>
          </a:p>
        </p:txBody>
      </p:sp>
      <p:sp>
        <p:nvSpPr>
          <p:cNvPr id="163845" name="Rectangle 5"/>
          <p:cNvSpPr>
            <a:spLocks noChangeArrowheads="1"/>
          </p:cNvSpPr>
          <p:nvPr/>
        </p:nvSpPr>
        <p:spPr bwMode="auto">
          <a:xfrm>
            <a:off x="1504950" y="0"/>
            <a:ext cx="6477000" cy="1143000"/>
          </a:xfrm>
          <a:prstGeom prst="rect">
            <a:avLst/>
          </a:prstGeom>
          <a:noFill/>
          <a:ln w="9525">
            <a:noFill/>
            <a:miter lim="800000"/>
            <a:headEnd/>
            <a:tailEnd/>
          </a:ln>
        </p:spPr>
        <p:txBody>
          <a:bodyPr anchor="ctr"/>
          <a:lstStyle/>
          <a:p>
            <a:pPr algn="ctr"/>
            <a:r>
              <a:rPr lang="en-US" sz="3600" dirty="0">
                <a:solidFill>
                  <a:schemeClr val="tx2"/>
                </a:solidFill>
              </a:rPr>
              <a:t>Question 223.14.5</a:t>
            </a:r>
          </a:p>
        </p:txBody>
      </p:sp>
    </p:spTree>
    <p:extLst>
      <p:ext uri="{BB962C8B-B14F-4D97-AF65-F5344CB8AC3E}">
        <p14:creationId xmlns:p14="http://schemas.microsoft.com/office/powerpoint/2010/main" val="3790485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descr="F:\DCIM\100CASIO\CIMG0129.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14400" y="2514600"/>
            <a:ext cx="6400800" cy="31242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rot="5400000">
            <a:off x="-456406" y="2742406"/>
            <a:ext cx="4572000" cy="15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914400" y="3429000"/>
            <a:ext cx="1828800" cy="1588"/>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5400000" flipH="1" flipV="1">
            <a:off x="915194" y="1599406"/>
            <a:ext cx="1828800" cy="1588"/>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rot="5400000" flipH="1" flipV="1">
            <a:off x="1219200" y="3048000"/>
            <a:ext cx="1905000" cy="6858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5400000" flipH="1" flipV="1">
            <a:off x="1600200" y="2743200"/>
            <a:ext cx="1828800" cy="13716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5400000">
            <a:off x="229394" y="2742406"/>
            <a:ext cx="4572000" cy="15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1828800" y="2514600"/>
            <a:ext cx="2590800" cy="18288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915194" y="2742406"/>
            <a:ext cx="4572000" cy="15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5400000">
            <a:off x="2058194" y="2742406"/>
            <a:ext cx="4572000" cy="15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2514600" y="1295400"/>
            <a:ext cx="1295400" cy="1219994"/>
          </a:xfrm>
          <a:prstGeom prst="straightConnector1">
            <a:avLst/>
          </a:prstGeom>
          <a:ln w="635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flipV="1">
            <a:off x="1942703" y="3086497"/>
            <a:ext cx="1829594" cy="685800"/>
          </a:xfrm>
          <a:prstGeom prst="straightConnector1">
            <a:avLst/>
          </a:prstGeom>
          <a:ln w="63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3200400" y="2514600"/>
            <a:ext cx="762000" cy="794"/>
          </a:xfrm>
          <a:prstGeom prst="straightConnector1">
            <a:avLst/>
          </a:prstGeom>
          <a:ln w="28575">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3124200" y="2514600"/>
            <a:ext cx="1905000" cy="18288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4343400" y="2514600"/>
            <a:ext cx="2590800" cy="18288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2819400" y="2895600"/>
            <a:ext cx="370614" cy="369332"/>
          </a:xfrm>
          <a:prstGeom prst="rect">
            <a:avLst/>
          </a:prstGeom>
          <a:noFill/>
        </p:spPr>
        <p:txBody>
          <a:bodyPr wrap="none" rtlCol="0">
            <a:spAutoFit/>
          </a:bodyPr>
          <a:lstStyle/>
          <a:p>
            <a:r>
              <a:rPr lang="en-US" dirty="0">
                <a:sym typeface="Symbol"/>
              </a:rPr>
              <a:t></a:t>
            </a:r>
            <a:r>
              <a:rPr lang="en-US" baseline="-25000" dirty="0">
                <a:sym typeface="Symbol"/>
              </a:rPr>
              <a:t>c</a:t>
            </a:r>
            <a:endParaRPr lang="en-US" baseline="-25000" dirty="0"/>
          </a:p>
        </p:txBody>
      </p:sp>
      <p:sp>
        <p:nvSpPr>
          <p:cNvPr id="19" name="TextBox 18"/>
          <p:cNvSpPr txBox="1"/>
          <p:nvPr/>
        </p:nvSpPr>
        <p:spPr>
          <a:xfrm>
            <a:off x="5391912" y="2072640"/>
            <a:ext cx="914400" cy="523220"/>
          </a:xfrm>
          <a:prstGeom prst="rect">
            <a:avLst/>
          </a:prstGeom>
          <a:noFill/>
        </p:spPr>
        <p:txBody>
          <a:bodyPr wrap="square" rtlCol="0">
            <a:spAutoFit/>
          </a:bodyPr>
          <a:lstStyle/>
          <a:p>
            <a:r>
              <a:rPr lang="en-US" sz="2800" dirty="0"/>
              <a:t>Fast</a:t>
            </a:r>
          </a:p>
        </p:txBody>
      </p:sp>
      <p:sp>
        <p:nvSpPr>
          <p:cNvPr id="21" name="TextBox 20"/>
          <p:cNvSpPr txBox="1"/>
          <p:nvPr/>
        </p:nvSpPr>
        <p:spPr>
          <a:xfrm>
            <a:off x="5315712" y="2606040"/>
            <a:ext cx="1066800" cy="523220"/>
          </a:xfrm>
          <a:prstGeom prst="rect">
            <a:avLst/>
          </a:prstGeom>
          <a:noFill/>
        </p:spPr>
        <p:txBody>
          <a:bodyPr wrap="square" rtlCol="0">
            <a:spAutoFit/>
          </a:bodyPr>
          <a:lstStyle/>
          <a:p>
            <a:r>
              <a:rPr lang="en-US" sz="2800" dirty="0"/>
              <a:t>Slow</a:t>
            </a:r>
          </a:p>
        </p:txBody>
      </p:sp>
      <p:sp>
        <p:nvSpPr>
          <p:cNvPr id="22" name="Rectangle 21"/>
          <p:cNvSpPr/>
          <p:nvPr/>
        </p:nvSpPr>
        <p:spPr>
          <a:xfrm>
            <a:off x="6303264" y="2682240"/>
            <a:ext cx="1086901" cy="369332"/>
          </a:xfrm>
          <a:prstGeom prst="rect">
            <a:avLst/>
          </a:prstGeom>
        </p:spPr>
        <p:txBody>
          <a:bodyPr wrap="none">
            <a:spAutoFit/>
          </a:bodyPr>
          <a:lstStyle/>
          <a:p>
            <a:r>
              <a:rPr lang="en-US" dirty="0"/>
              <a:t>n</a:t>
            </a:r>
            <a:r>
              <a:rPr lang="en-US" baseline="-25000" dirty="0"/>
              <a:t>1</a:t>
            </a:r>
            <a:r>
              <a:rPr lang="en-US" dirty="0"/>
              <a:t> (Large)</a:t>
            </a:r>
          </a:p>
        </p:txBody>
      </p:sp>
      <p:sp>
        <p:nvSpPr>
          <p:cNvPr id="23" name="Rectangle 22"/>
          <p:cNvSpPr/>
          <p:nvPr/>
        </p:nvSpPr>
        <p:spPr>
          <a:xfrm>
            <a:off x="6303264" y="2148840"/>
            <a:ext cx="1085554" cy="369332"/>
          </a:xfrm>
          <a:prstGeom prst="rect">
            <a:avLst/>
          </a:prstGeom>
        </p:spPr>
        <p:txBody>
          <a:bodyPr wrap="none">
            <a:spAutoFit/>
          </a:bodyPr>
          <a:lstStyle/>
          <a:p>
            <a:r>
              <a:rPr lang="en-US" dirty="0"/>
              <a:t>n</a:t>
            </a:r>
            <a:r>
              <a:rPr lang="en-US" baseline="-25000" dirty="0"/>
              <a:t>2</a:t>
            </a:r>
            <a:r>
              <a:rPr lang="en-US" dirty="0"/>
              <a:t> (Small)</a:t>
            </a:r>
          </a:p>
        </p:txBody>
      </p:sp>
      <p:sp>
        <p:nvSpPr>
          <p:cNvPr id="24" name="TextBox 23"/>
          <p:cNvSpPr txBox="1"/>
          <p:nvPr/>
        </p:nvSpPr>
        <p:spPr>
          <a:xfrm>
            <a:off x="899160" y="4300728"/>
            <a:ext cx="1240536" cy="400110"/>
          </a:xfrm>
          <a:prstGeom prst="rect">
            <a:avLst/>
          </a:prstGeom>
          <a:noFill/>
        </p:spPr>
        <p:txBody>
          <a:bodyPr wrap="square" rtlCol="0">
            <a:spAutoFit/>
          </a:bodyPr>
          <a:lstStyle/>
          <a:p>
            <a:r>
              <a:rPr lang="en-US" sz="2000" dirty="0"/>
              <a:t>Source</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cstate="print"/>
          <a:srcRect/>
          <a:stretch>
            <a:fillRect/>
          </a:stretch>
        </p:blipFill>
        <p:spPr bwMode="auto">
          <a:xfrm>
            <a:off x="1066800" y="914400"/>
            <a:ext cx="7315293" cy="4869329"/>
          </a:xfrm>
          <a:prstGeom prst="rect">
            <a:avLst/>
          </a:prstGeom>
          <a:noFill/>
          <a:ln w="9525">
            <a:noFill/>
            <a:miter lim="800000"/>
            <a:headEnd/>
            <a:tailEnd/>
          </a:ln>
          <a:effectLst/>
        </p:spPr>
      </p:pic>
      <p:cxnSp>
        <p:nvCxnSpPr>
          <p:cNvPr id="6" name="Straight Connector 5"/>
          <p:cNvCxnSpPr/>
          <p:nvPr/>
        </p:nvCxnSpPr>
        <p:spPr>
          <a:xfrm rot="16200000" flipH="1">
            <a:off x="4305300" y="3078631"/>
            <a:ext cx="3962400" cy="762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172200" y="5181600"/>
            <a:ext cx="609600" cy="461665"/>
          </a:xfrm>
          <a:prstGeom prst="rect">
            <a:avLst/>
          </a:prstGeom>
          <a:noFill/>
        </p:spPr>
        <p:txBody>
          <a:bodyPr wrap="square" rtlCol="0">
            <a:spAutoFit/>
          </a:bodyPr>
          <a:lstStyle/>
          <a:p>
            <a:r>
              <a:rPr lang="en-US" sz="2400" dirty="0">
                <a:sym typeface="Symbol"/>
              </a:rPr>
              <a:t></a:t>
            </a:r>
            <a:r>
              <a:rPr lang="en-US" sz="2400" baseline="-25000" dirty="0">
                <a:sym typeface="Symbol"/>
              </a:rPr>
              <a:t>c</a:t>
            </a:r>
            <a:endParaRPr lang="en-US" sz="2400" baseline="-25000" dirty="0"/>
          </a:p>
        </p:txBody>
      </p:sp>
      <p:sp>
        <p:nvSpPr>
          <p:cNvPr id="8" name="TextBox 7"/>
          <p:cNvSpPr txBox="1"/>
          <p:nvPr/>
        </p:nvSpPr>
        <p:spPr>
          <a:xfrm>
            <a:off x="7924800" y="5631330"/>
            <a:ext cx="609600" cy="707886"/>
          </a:xfrm>
          <a:prstGeom prst="rect">
            <a:avLst/>
          </a:prstGeom>
          <a:noFill/>
        </p:spPr>
        <p:txBody>
          <a:bodyPr wrap="square" rtlCol="0">
            <a:spAutoFit/>
          </a:bodyPr>
          <a:lstStyle/>
          <a:p>
            <a:r>
              <a:rPr lang="en-US" sz="4000" dirty="0">
                <a:sym typeface="Symbol"/>
              </a:rPr>
              <a:t></a:t>
            </a:r>
            <a:r>
              <a:rPr lang="en-US" sz="4000" baseline="-25000" dirty="0">
                <a:sym typeface="Symbol"/>
              </a:rPr>
              <a:t>i</a:t>
            </a:r>
            <a:endParaRPr lang="en-US" sz="4000" baseline="-25000" dirty="0"/>
          </a:p>
        </p:txBody>
      </p:sp>
      <p:sp>
        <p:nvSpPr>
          <p:cNvPr id="9" name="TextBox 8"/>
          <p:cNvSpPr txBox="1"/>
          <p:nvPr/>
        </p:nvSpPr>
        <p:spPr>
          <a:xfrm>
            <a:off x="533400" y="1059330"/>
            <a:ext cx="609600" cy="707886"/>
          </a:xfrm>
          <a:prstGeom prst="rect">
            <a:avLst/>
          </a:prstGeom>
          <a:noFill/>
        </p:spPr>
        <p:txBody>
          <a:bodyPr wrap="square" rtlCol="0">
            <a:spAutoFit/>
          </a:bodyPr>
          <a:lstStyle/>
          <a:p>
            <a:r>
              <a:rPr lang="en-US" sz="4000" dirty="0">
                <a:sym typeface="Symbol"/>
              </a:rPr>
              <a:t></a:t>
            </a:r>
            <a:r>
              <a:rPr lang="en-US" sz="4000" baseline="-25000" dirty="0">
                <a:sym typeface="Symbol"/>
              </a:rPr>
              <a:t>t</a:t>
            </a:r>
            <a:endParaRPr lang="en-US" sz="4000" baseline="-25000" dirty="0"/>
          </a:p>
        </p:txBody>
      </p:sp>
      <p:pic>
        <p:nvPicPr>
          <p:cNvPr id="2052" name="Picture 4"/>
          <p:cNvPicPr>
            <a:picLocks noChangeAspect="1" noChangeArrowheads="1"/>
          </p:cNvPicPr>
          <p:nvPr/>
        </p:nvPicPr>
        <p:blipFill>
          <a:blip r:embed="rId3" cstate="print"/>
          <a:srcRect/>
          <a:stretch>
            <a:fillRect/>
          </a:stretch>
        </p:blipFill>
        <p:spPr bwMode="auto">
          <a:xfrm>
            <a:off x="430213" y="5029200"/>
            <a:ext cx="1711343" cy="1123950"/>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Rectangle 2"/>
          <p:cNvSpPr>
            <a:spLocks noGrp="1" noChangeArrowheads="1"/>
          </p:cNvSpPr>
          <p:nvPr>
            <p:ph type="title"/>
          </p:nvPr>
        </p:nvSpPr>
        <p:spPr/>
        <p:txBody>
          <a:bodyPr/>
          <a:lstStyle/>
          <a:p>
            <a:r>
              <a:rPr lang="en-US" dirty="0"/>
              <a:t>Question 223.15.2</a:t>
            </a:r>
          </a:p>
        </p:txBody>
      </p:sp>
      <p:sp>
        <p:nvSpPr>
          <p:cNvPr id="168964" name="Rectangle 3"/>
          <p:cNvSpPr>
            <a:spLocks noGrp="1" noChangeArrowheads="1"/>
          </p:cNvSpPr>
          <p:nvPr>
            <p:ph idx="1"/>
          </p:nvPr>
        </p:nvSpPr>
        <p:spPr/>
        <p:txBody>
          <a:bodyPr/>
          <a:lstStyle/>
          <a:p>
            <a:pPr marL="609600" indent="-609600" eaLnBrk="1" hangingPunct="1">
              <a:buFontTx/>
              <a:buNone/>
            </a:pPr>
            <a:r>
              <a:rPr lang="en-US"/>
              <a:t>You build a prism out of a thin walled container filled with water. If the water prism is immersed in a tank of water, does it still make a rainbow?</a:t>
            </a:r>
          </a:p>
          <a:p>
            <a:pPr marL="609600" indent="-609600" eaLnBrk="1" hangingPunct="1">
              <a:buFontTx/>
              <a:buAutoNum type="alphaLcParenR"/>
            </a:pPr>
            <a:r>
              <a:rPr lang="en-US"/>
              <a:t>Yes</a:t>
            </a:r>
          </a:p>
          <a:p>
            <a:pPr marL="609600" indent="-609600" eaLnBrk="1" hangingPunct="1">
              <a:buFontTx/>
              <a:buAutoNum type="alphaLcParenR"/>
            </a:pPr>
            <a:r>
              <a:rPr lang="en-US"/>
              <a:t>No</a:t>
            </a:r>
          </a:p>
          <a:p>
            <a:pPr marL="609600" indent="-609600" eaLnBrk="1" hangingPunct="1">
              <a:buFontTx/>
              <a:buAutoNum type="alphaLcParenR"/>
            </a:pPr>
            <a:r>
              <a:rPr lang="en-US"/>
              <a:t>Can’t tell</a:t>
            </a:r>
          </a:p>
        </p:txBody>
      </p:sp>
      <p:sp>
        <p:nvSpPr>
          <p:cNvPr id="168962" name="Slide Number Placeholder 5"/>
          <p:cNvSpPr>
            <a:spLocks noGrp="1"/>
          </p:cNvSpPr>
          <p:nvPr>
            <p:ph type="sldNum" sz="quarter" idx="12"/>
          </p:nvPr>
        </p:nvSpPr>
        <p:spPr>
          <a:noFill/>
        </p:spPr>
        <p:txBody>
          <a:bodyPr/>
          <a:lstStyle/>
          <a:p>
            <a:fld id="{A03A2B1E-9A93-408B-A81C-F5EF6D873263}" type="slidenum">
              <a:rPr lang="en-US" smtClean="0"/>
              <a:pPr/>
              <a:t>8</a:t>
            </a:fld>
            <a:endParaRPr lang="en-US"/>
          </a:p>
        </p:txBody>
      </p:sp>
    </p:spTree>
    <p:extLst>
      <p:ext uri="{BB962C8B-B14F-4D97-AF65-F5344CB8AC3E}">
        <p14:creationId xmlns:p14="http://schemas.microsoft.com/office/powerpoint/2010/main" val="22783489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GI0032.JPG"/>
          <p:cNvPicPr>
            <a:picLocks noChangeAspect="1"/>
          </p:cNvPicPr>
          <p:nvPr/>
        </p:nvPicPr>
        <p:blipFill>
          <a:blip r:embed="rId2" cstate="print"/>
          <a:stretch>
            <a:fillRect/>
          </a:stretch>
        </p:blipFill>
        <p:spPr>
          <a:xfrm>
            <a:off x="2667000" y="1752600"/>
            <a:ext cx="4495800" cy="337185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R. Todd Lines</a:t>
            </a:r>
          </a:p>
        </p:txBody>
      </p:sp>
      <p:sp>
        <p:nvSpPr>
          <p:cNvPr id="64514" name="Rectangle 2"/>
          <p:cNvSpPr>
            <a:spLocks noGrp="1" noChangeArrowheads="1"/>
          </p:cNvSpPr>
          <p:nvPr>
            <p:ph type="title"/>
          </p:nvPr>
        </p:nvSpPr>
        <p:spPr/>
        <p:txBody>
          <a:bodyPr/>
          <a:lstStyle/>
          <a:p>
            <a:r>
              <a:rPr lang="en-US"/>
              <a:t>Fiber Optics</a:t>
            </a:r>
          </a:p>
        </p:txBody>
      </p:sp>
      <p:sp>
        <p:nvSpPr>
          <p:cNvPr id="64515" name="Rectangle 3"/>
          <p:cNvSpPr>
            <a:spLocks noGrp="1" noChangeArrowheads="1"/>
          </p:cNvSpPr>
          <p:nvPr>
            <p:ph type="body" sz="half" idx="1"/>
          </p:nvPr>
        </p:nvSpPr>
        <p:spPr>
          <a:xfrm>
            <a:off x="457200" y="1524000"/>
            <a:ext cx="3440243" cy="4459287"/>
          </a:xfrm>
        </p:spPr>
        <p:txBody>
          <a:bodyPr>
            <a:normAutofit fontScale="92500"/>
          </a:bodyPr>
          <a:lstStyle/>
          <a:p>
            <a:pPr>
              <a:lnSpc>
                <a:spcPct val="90000"/>
              </a:lnSpc>
            </a:pPr>
            <a:r>
              <a:rPr lang="en-US" sz="2400" dirty="0"/>
              <a:t>An application of internal reflection</a:t>
            </a:r>
          </a:p>
          <a:p>
            <a:pPr>
              <a:lnSpc>
                <a:spcPct val="90000"/>
              </a:lnSpc>
            </a:pPr>
            <a:r>
              <a:rPr lang="en-US" sz="2400" dirty="0"/>
              <a:t>Plastic or glass rods are used to “pipe” light from one place to another</a:t>
            </a:r>
          </a:p>
          <a:p>
            <a:pPr>
              <a:lnSpc>
                <a:spcPct val="90000"/>
              </a:lnSpc>
            </a:pPr>
            <a:r>
              <a:rPr lang="en-US" sz="2400" dirty="0"/>
              <a:t>Applications include:</a:t>
            </a:r>
          </a:p>
          <a:p>
            <a:pPr lvl="1">
              <a:lnSpc>
                <a:spcPct val="90000"/>
              </a:lnSpc>
            </a:pPr>
            <a:r>
              <a:rPr lang="en-US" sz="2400" dirty="0"/>
              <a:t>medical use of fiber optic cables for diagnosis and correction of medical problems</a:t>
            </a:r>
          </a:p>
          <a:p>
            <a:pPr lvl="1">
              <a:lnSpc>
                <a:spcPct val="90000"/>
              </a:lnSpc>
            </a:pPr>
            <a:r>
              <a:rPr lang="en-US" sz="2400" dirty="0"/>
              <a:t>Telecommunications</a:t>
            </a:r>
          </a:p>
        </p:txBody>
      </p:sp>
      <p:sp>
        <p:nvSpPr>
          <p:cNvPr id="7" name="ClipArt Placeholder 6"/>
          <p:cNvSpPr>
            <a:spLocks noGrp="1"/>
          </p:cNvSpPr>
          <p:nvPr>
            <p:ph type="clipArt" sz="half" idx="2"/>
          </p:nvPr>
        </p:nvSpPr>
        <p:spPr/>
        <p:txBody>
          <a:bodyPr/>
          <a:lstStyle/>
          <a:p>
            <a:endParaRPr lang="en-US"/>
          </a:p>
        </p:txBody>
      </p:sp>
      <p:pic>
        <p:nvPicPr>
          <p:cNvPr id="8" name="Picture 1"/>
          <p:cNvPicPr>
            <a:picLocks noChangeAspect="1" noChangeArrowheads="1"/>
          </p:cNvPicPr>
          <p:nvPr/>
        </p:nvPicPr>
        <p:blipFill>
          <a:blip r:embed="rId2" cstate="print"/>
          <a:srcRect/>
          <a:stretch>
            <a:fillRect/>
          </a:stretch>
        </p:blipFill>
        <p:spPr bwMode="auto">
          <a:xfrm>
            <a:off x="4199048" y="2692464"/>
            <a:ext cx="4750080" cy="2050903"/>
          </a:xfrm>
          <a:prstGeom prst="rect">
            <a:avLst/>
          </a:prstGeom>
          <a:noFill/>
          <a:ln w="9525">
            <a:noFill/>
            <a:miter lim="800000"/>
            <a:headEnd/>
            <a:tailEnd/>
          </a:ln>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R. Todd Lines</a:t>
            </a:r>
          </a:p>
        </p:txBody>
      </p:sp>
      <p:sp>
        <p:nvSpPr>
          <p:cNvPr id="67586" name="Rectangle 2"/>
          <p:cNvSpPr>
            <a:spLocks noGrp="1" noChangeArrowheads="1"/>
          </p:cNvSpPr>
          <p:nvPr>
            <p:ph type="title"/>
          </p:nvPr>
        </p:nvSpPr>
        <p:spPr/>
        <p:txBody>
          <a:bodyPr/>
          <a:lstStyle/>
          <a:p>
            <a:r>
              <a:rPr lang="en-US"/>
              <a:t>Fiber Optics, cont.</a:t>
            </a:r>
          </a:p>
        </p:txBody>
      </p:sp>
      <p:sp>
        <p:nvSpPr>
          <p:cNvPr id="67587" name="Rectangle 3"/>
          <p:cNvSpPr>
            <a:spLocks noGrp="1" noChangeArrowheads="1"/>
          </p:cNvSpPr>
          <p:nvPr>
            <p:ph type="body" sz="half" idx="1"/>
          </p:nvPr>
        </p:nvSpPr>
        <p:spPr>
          <a:xfrm>
            <a:off x="457200" y="1600200"/>
            <a:ext cx="4033838" cy="4525963"/>
          </a:xfrm>
        </p:spPr>
        <p:txBody>
          <a:bodyPr/>
          <a:lstStyle/>
          <a:p>
            <a:r>
              <a:rPr lang="en-US" sz="2800"/>
              <a:t>A flexible light pipe is called an </a:t>
            </a:r>
            <a:r>
              <a:rPr lang="en-US" sz="2800" b="1"/>
              <a:t>optical fiber</a:t>
            </a:r>
            <a:endParaRPr lang="en-US" sz="2800"/>
          </a:p>
          <a:p>
            <a:r>
              <a:rPr lang="en-US" sz="2800"/>
              <a:t>A bundle of parallel fibers (shown) can be used to construct an optical transmission line</a:t>
            </a:r>
          </a:p>
        </p:txBody>
      </p:sp>
      <p:pic>
        <p:nvPicPr>
          <p:cNvPr id="67590" name="Picture 6" descr="35-p1114a"/>
          <p:cNvPicPr>
            <a:picLocks noGrp="1" noChangeAspect="1" noChangeArrowheads="1"/>
          </p:cNvPicPr>
          <p:nvPr>
            <p:ph type="clipArt" sz="half" idx="2"/>
          </p:nvPr>
        </p:nvPicPr>
        <p:blipFill>
          <a:blip r:embed="rId2" cstate="print"/>
          <a:srcRect/>
          <a:stretch>
            <a:fillRect/>
          </a:stretch>
        </p:blipFill>
        <p:spPr>
          <a:xfrm>
            <a:off x="5137150" y="1600200"/>
            <a:ext cx="3063875" cy="4525963"/>
          </a:xfrm>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R. Todd Lines</a:t>
            </a:r>
          </a:p>
        </p:txBody>
      </p:sp>
      <p:sp>
        <p:nvSpPr>
          <p:cNvPr id="68610" name="Rectangle 2"/>
          <p:cNvSpPr>
            <a:spLocks noGrp="1" noChangeArrowheads="1"/>
          </p:cNvSpPr>
          <p:nvPr>
            <p:ph type="title"/>
          </p:nvPr>
        </p:nvSpPr>
        <p:spPr/>
        <p:txBody>
          <a:bodyPr/>
          <a:lstStyle/>
          <a:p>
            <a:r>
              <a:rPr lang="en-US" sz="3200"/>
              <a:t>Construction of an Optical Fiber</a:t>
            </a:r>
          </a:p>
        </p:txBody>
      </p:sp>
      <p:sp>
        <p:nvSpPr>
          <p:cNvPr id="68611" name="Rectangle 3"/>
          <p:cNvSpPr>
            <a:spLocks noGrp="1" noChangeArrowheads="1"/>
          </p:cNvSpPr>
          <p:nvPr>
            <p:ph type="body" sz="half" idx="1"/>
          </p:nvPr>
        </p:nvSpPr>
        <p:spPr>
          <a:xfrm>
            <a:off x="533400" y="1600200"/>
            <a:ext cx="3810000" cy="4459288"/>
          </a:xfrm>
        </p:spPr>
        <p:txBody>
          <a:bodyPr/>
          <a:lstStyle/>
          <a:p>
            <a:r>
              <a:rPr lang="en-US" sz="2800"/>
              <a:t>The transparent core is surrounded by </a:t>
            </a:r>
            <a:r>
              <a:rPr lang="en-US" sz="2800" i="1"/>
              <a:t>cladding</a:t>
            </a:r>
            <a:endParaRPr lang="en-US" sz="2800"/>
          </a:p>
          <a:p>
            <a:pPr lvl="1"/>
            <a:r>
              <a:rPr lang="en-US" sz="2000"/>
              <a:t>The cladding has a lower </a:t>
            </a:r>
            <a:r>
              <a:rPr lang="en-US" sz="2000" i="1"/>
              <a:t>n</a:t>
            </a:r>
            <a:r>
              <a:rPr lang="en-US" sz="2000"/>
              <a:t> than the core</a:t>
            </a:r>
          </a:p>
          <a:p>
            <a:pPr lvl="1"/>
            <a:r>
              <a:rPr lang="en-US" sz="2000"/>
              <a:t>This allows the light in the core to experience total internal reflection</a:t>
            </a:r>
          </a:p>
          <a:p>
            <a:r>
              <a:rPr lang="en-US" sz="2800"/>
              <a:t>The combination is surrounded by the jacket</a:t>
            </a:r>
          </a:p>
        </p:txBody>
      </p:sp>
      <p:pic>
        <p:nvPicPr>
          <p:cNvPr id="68614" name="Picture 6" descr="35-30"/>
          <p:cNvPicPr>
            <a:picLocks noGrp="1" noChangeAspect="1" noChangeArrowheads="1"/>
          </p:cNvPicPr>
          <p:nvPr>
            <p:ph type="clipArt" sz="half" idx="2"/>
          </p:nvPr>
        </p:nvPicPr>
        <p:blipFill>
          <a:blip r:embed="rId2" cstate="print"/>
          <a:srcRect/>
          <a:stretch>
            <a:fillRect/>
          </a:stretch>
        </p:blipFill>
        <p:spPr>
          <a:xfrm>
            <a:off x="4652963" y="1919288"/>
            <a:ext cx="4033837" cy="3887787"/>
          </a:xfrm>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Rectangle 2"/>
          <p:cNvSpPr>
            <a:spLocks noGrp="1" noChangeArrowheads="1"/>
          </p:cNvSpPr>
          <p:nvPr>
            <p:ph type="title"/>
          </p:nvPr>
        </p:nvSpPr>
        <p:spPr/>
        <p:txBody>
          <a:bodyPr/>
          <a:lstStyle/>
          <a:p>
            <a:r>
              <a:rPr lang="en-US" dirty="0"/>
              <a:t>Question 223.14.7</a:t>
            </a:r>
          </a:p>
        </p:txBody>
      </p:sp>
      <p:sp>
        <p:nvSpPr>
          <p:cNvPr id="171012" name="Rectangle 3"/>
          <p:cNvSpPr>
            <a:spLocks noGrp="1" noChangeArrowheads="1"/>
          </p:cNvSpPr>
          <p:nvPr>
            <p:ph idx="1"/>
          </p:nvPr>
        </p:nvSpPr>
        <p:spPr>
          <a:xfrm>
            <a:off x="457200" y="1600200"/>
            <a:ext cx="8153400" cy="4525963"/>
          </a:xfrm>
        </p:spPr>
        <p:txBody>
          <a:bodyPr/>
          <a:lstStyle/>
          <a:p>
            <a:pPr marL="609600" indent="-609600" eaLnBrk="1" hangingPunct="1">
              <a:lnSpc>
                <a:spcPct val="80000"/>
              </a:lnSpc>
              <a:buFontTx/>
              <a:buNone/>
            </a:pPr>
            <a:r>
              <a:rPr lang="en-US" sz="2800"/>
              <a:t>You are on a boat, and you are watching a night diving expedition. The divers carry powerful flashlights. To you, the flashlights seem to be a dispersed set of small lights. Why?</a:t>
            </a:r>
          </a:p>
          <a:p>
            <a:pPr marL="609600" indent="-609600" eaLnBrk="1" hangingPunct="1">
              <a:lnSpc>
                <a:spcPct val="80000"/>
              </a:lnSpc>
              <a:buFontTx/>
              <a:buAutoNum type="alphaLcParenR"/>
            </a:pPr>
            <a:r>
              <a:rPr lang="en-US" sz="2800"/>
              <a:t>The light must come from many flashlights to seem to come from more than one spot</a:t>
            </a:r>
          </a:p>
          <a:p>
            <a:pPr marL="609600" indent="-609600" eaLnBrk="1" hangingPunct="1">
              <a:lnSpc>
                <a:spcPct val="80000"/>
              </a:lnSpc>
              <a:buFontTx/>
              <a:buAutoNum type="alphaLcParenR"/>
            </a:pPr>
            <a:r>
              <a:rPr lang="en-US" sz="2800"/>
              <a:t>The light is sometimes reflected due to total internal reflection and sometimes not because of the surface waves</a:t>
            </a:r>
          </a:p>
          <a:p>
            <a:pPr marL="609600" indent="-609600" eaLnBrk="1" hangingPunct="1">
              <a:lnSpc>
                <a:spcPct val="80000"/>
              </a:lnSpc>
              <a:buFontTx/>
              <a:buAutoNum type="alphaLcParenR"/>
            </a:pPr>
            <a:r>
              <a:rPr lang="en-US" sz="2800"/>
              <a:t>The light is blocked by fish and other sea life</a:t>
            </a:r>
          </a:p>
          <a:p>
            <a:pPr marL="609600" indent="-609600" eaLnBrk="1" hangingPunct="1">
              <a:lnSpc>
                <a:spcPct val="80000"/>
              </a:lnSpc>
              <a:buFontTx/>
              <a:buAutoNum type="alphaLcParenR"/>
            </a:pPr>
            <a:r>
              <a:rPr lang="en-US" sz="2800"/>
              <a:t>Can’t even guess</a:t>
            </a:r>
          </a:p>
          <a:p>
            <a:pPr marL="609600" indent="-609600" eaLnBrk="1" hangingPunct="1">
              <a:lnSpc>
                <a:spcPct val="80000"/>
              </a:lnSpc>
              <a:buFontTx/>
              <a:buAutoNum type="alphaLcParenR"/>
            </a:pPr>
            <a:endParaRPr lang="en-US" sz="2800"/>
          </a:p>
        </p:txBody>
      </p:sp>
      <p:sp>
        <p:nvSpPr>
          <p:cNvPr id="171010" name="Slide Number Placeholder 5"/>
          <p:cNvSpPr>
            <a:spLocks noGrp="1"/>
          </p:cNvSpPr>
          <p:nvPr>
            <p:ph type="sldNum" sz="quarter" idx="12"/>
          </p:nvPr>
        </p:nvSpPr>
        <p:spPr>
          <a:noFill/>
        </p:spPr>
        <p:txBody>
          <a:bodyPr/>
          <a:lstStyle/>
          <a:p>
            <a:fld id="{8138EBA1-2E10-4604-8AF4-A7AD89CEE951}" type="slidenum">
              <a:rPr lang="en-US" smtClean="0"/>
              <a:pPr/>
              <a:t>84</a:t>
            </a:fld>
            <a:endParaRPr lang="en-US"/>
          </a:p>
        </p:txBody>
      </p:sp>
    </p:spTree>
    <p:extLst>
      <p:ext uri="{BB962C8B-B14F-4D97-AF65-F5344CB8AC3E}">
        <p14:creationId xmlns:p14="http://schemas.microsoft.com/office/powerpoint/2010/main" val="5965524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5" name="Rectangle 2"/>
          <p:cNvSpPr>
            <a:spLocks noGrp="1" noChangeArrowheads="1"/>
          </p:cNvSpPr>
          <p:nvPr>
            <p:ph type="title"/>
          </p:nvPr>
        </p:nvSpPr>
        <p:spPr/>
        <p:txBody>
          <a:bodyPr/>
          <a:lstStyle/>
          <a:p>
            <a:r>
              <a:rPr lang="en-US" dirty="0"/>
              <a:t>Question 223.14.8</a:t>
            </a:r>
          </a:p>
        </p:txBody>
      </p:sp>
      <p:sp>
        <p:nvSpPr>
          <p:cNvPr id="172036" name="Rectangle 3"/>
          <p:cNvSpPr>
            <a:spLocks noGrp="1" noChangeArrowheads="1"/>
          </p:cNvSpPr>
          <p:nvPr>
            <p:ph idx="1"/>
          </p:nvPr>
        </p:nvSpPr>
        <p:spPr/>
        <p:txBody>
          <a:bodyPr/>
          <a:lstStyle/>
          <a:p>
            <a:pPr marL="609600" indent="-609600" eaLnBrk="1" hangingPunct="1">
              <a:lnSpc>
                <a:spcPct val="80000"/>
              </a:lnSpc>
              <a:buFontTx/>
              <a:buNone/>
            </a:pPr>
            <a:r>
              <a:rPr lang="en-US" sz="2800"/>
              <a:t>You are fishing and wish to catch a big one. You want to sneak up on the fish. Can the fish see the shore line?</a:t>
            </a:r>
          </a:p>
          <a:p>
            <a:pPr marL="609600" indent="-609600" eaLnBrk="1" hangingPunct="1">
              <a:lnSpc>
                <a:spcPct val="80000"/>
              </a:lnSpc>
              <a:buFontTx/>
              <a:buAutoNum type="alphaLcParenR"/>
            </a:pPr>
            <a:r>
              <a:rPr lang="en-US" sz="2800"/>
              <a:t>It depends on where the fish is relative to you and the angle you subtend from the horizontal</a:t>
            </a:r>
          </a:p>
          <a:p>
            <a:pPr marL="609600" indent="-609600" eaLnBrk="1" hangingPunct="1">
              <a:lnSpc>
                <a:spcPct val="80000"/>
              </a:lnSpc>
              <a:buFontTx/>
              <a:buAutoNum type="alphaLcParenR"/>
            </a:pPr>
            <a:r>
              <a:rPr lang="en-US" sz="2800"/>
              <a:t>No, fish cannot see out of the water due to total internal reflection</a:t>
            </a:r>
          </a:p>
          <a:p>
            <a:pPr marL="609600" indent="-609600" eaLnBrk="1" hangingPunct="1">
              <a:lnSpc>
                <a:spcPct val="80000"/>
              </a:lnSpc>
              <a:buFontTx/>
              <a:buAutoNum type="alphaLcParenR"/>
            </a:pPr>
            <a:r>
              <a:rPr lang="en-US" sz="2800"/>
              <a:t>Fish can see the shore line, but it can see things overhead better.</a:t>
            </a:r>
          </a:p>
          <a:p>
            <a:pPr marL="609600" indent="-609600" eaLnBrk="1" hangingPunct="1">
              <a:lnSpc>
                <a:spcPct val="80000"/>
              </a:lnSpc>
              <a:buFontTx/>
              <a:buAutoNum type="alphaLcParenR"/>
            </a:pPr>
            <a:r>
              <a:rPr lang="en-US" sz="2800"/>
              <a:t>It depends on what color you are wearing. The water causes dispersion</a:t>
            </a:r>
          </a:p>
          <a:p>
            <a:pPr marL="609600" indent="-609600" eaLnBrk="1" hangingPunct="1">
              <a:lnSpc>
                <a:spcPct val="80000"/>
              </a:lnSpc>
              <a:buFontTx/>
              <a:buAutoNum type="alphaLcParenR"/>
            </a:pPr>
            <a:endParaRPr lang="en-US" sz="2800">
              <a:sym typeface="Symbol" pitchFamily="18" charset="2"/>
            </a:endParaRPr>
          </a:p>
          <a:p>
            <a:pPr marL="609600" indent="-609600" eaLnBrk="1" hangingPunct="1">
              <a:lnSpc>
                <a:spcPct val="80000"/>
              </a:lnSpc>
            </a:pPr>
            <a:endParaRPr lang="en-US" sz="2800"/>
          </a:p>
        </p:txBody>
      </p:sp>
      <p:sp>
        <p:nvSpPr>
          <p:cNvPr id="172034" name="Slide Number Placeholder 5"/>
          <p:cNvSpPr>
            <a:spLocks noGrp="1"/>
          </p:cNvSpPr>
          <p:nvPr>
            <p:ph type="sldNum" sz="quarter" idx="12"/>
          </p:nvPr>
        </p:nvSpPr>
        <p:spPr>
          <a:noFill/>
        </p:spPr>
        <p:txBody>
          <a:bodyPr/>
          <a:lstStyle/>
          <a:p>
            <a:fld id="{2301950D-1FCA-47D2-B749-BE7CA0C48BC0}" type="slidenum">
              <a:rPr lang="en-US" smtClean="0"/>
              <a:pPr/>
              <a:t>85</a:t>
            </a:fld>
            <a:endParaRPr lang="en-US"/>
          </a:p>
        </p:txBody>
      </p:sp>
    </p:spTree>
    <p:extLst>
      <p:ext uri="{BB962C8B-B14F-4D97-AF65-F5344CB8AC3E}">
        <p14:creationId xmlns:p14="http://schemas.microsoft.com/office/powerpoint/2010/main" val="19572869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9" name="Rectangle 2"/>
          <p:cNvSpPr>
            <a:spLocks noGrp="1" noChangeArrowheads="1"/>
          </p:cNvSpPr>
          <p:nvPr>
            <p:ph type="title"/>
          </p:nvPr>
        </p:nvSpPr>
        <p:spPr/>
        <p:txBody>
          <a:bodyPr/>
          <a:lstStyle/>
          <a:p>
            <a:r>
              <a:rPr lang="en-US" dirty="0"/>
              <a:t>Question 223.14.9</a:t>
            </a:r>
          </a:p>
        </p:txBody>
      </p:sp>
      <p:sp>
        <p:nvSpPr>
          <p:cNvPr id="173060" name="Rectangle 3"/>
          <p:cNvSpPr>
            <a:spLocks noGrp="1" noChangeArrowheads="1"/>
          </p:cNvSpPr>
          <p:nvPr>
            <p:ph idx="1"/>
          </p:nvPr>
        </p:nvSpPr>
        <p:spPr/>
        <p:txBody>
          <a:bodyPr/>
          <a:lstStyle/>
          <a:p>
            <a:pPr marL="609600" indent="-609600" eaLnBrk="1" hangingPunct="1">
              <a:buFontTx/>
              <a:buNone/>
            </a:pPr>
            <a:r>
              <a:rPr lang="en-US" dirty="0"/>
              <a:t>You are building a complex optical device on an optical bench. You are out of mirrors. Can you use a prism instead?</a:t>
            </a:r>
          </a:p>
          <a:p>
            <a:pPr marL="609600" indent="-609600" eaLnBrk="1" hangingPunct="1">
              <a:buFontTx/>
              <a:buAutoNum type="alphaLcParenR"/>
            </a:pPr>
            <a:r>
              <a:rPr lang="en-US" dirty="0"/>
              <a:t>Yes</a:t>
            </a:r>
          </a:p>
          <a:p>
            <a:pPr marL="609600" indent="-609600" eaLnBrk="1" hangingPunct="1">
              <a:buFontTx/>
              <a:buAutoNum type="alphaLcParenR"/>
            </a:pPr>
            <a:r>
              <a:rPr lang="en-US" dirty="0"/>
              <a:t>No</a:t>
            </a:r>
          </a:p>
          <a:p>
            <a:pPr marL="609600" indent="-609600" eaLnBrk="1" hangingPunct="1">
              <a:buFontTx/>
              <a:buAutoNum type="alphaLcParenR"/>
            </a:pPr>
            <a:r>
              <a:rPr lang="en-US" dirty="0"/>
              <a:t>Maybe</a:t>
            </a:r>
          </a:p>
        </p:txBody>
      </p:sp>
      <p:sp>
        <p:nvSpPr>
          <p:cNvPr id="173058" name="Slide Number Placeholder 5"/>
          <p:cNvSpPr>
            <a:spLocks noGrp="1"/>
          </p:cNvSpPr>
          <p:nvPr>
            <p:ph type="sldNum" sz="quarter" idx="12"/>
          </p:nvPr>
        </p:nvSpPr>
        <p:spPr>
          <a:noFill/>
        </p:spPr>
        <p:txBody>
          <a:bodyPr/>
          <a:lstStyle/>
          <a:p>
            <a:fld id="{ED479BD8-F3F3-4538-9CD4-C39BB586C309}" type="slidenum">
              <a:rPr lang="en-US" smtClean="0"/>
              <a:pPr/>
              <a:t>86</a:t>
            </a:fld>
            <a:endParaRPr lang="en-US"/>
          </a:p>
        </p:txBody>
      </p:sp>
    </p:spTree>
    <p:extLst>
      <p:ext uri="{BB962C8B-B14F-4D97-AF65-F5344CB8AC3E}">
        <p14:creationId xmlns:p14="http://schemas.microsoft.com/office/powerpoint/2010/main" val="38554508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4"/>
          <p:cNvSpPr>
            <a:spLocks noGrp="1"/>
          </p:cNvSpPr>
          <p:nvPr>
            <p:ph type="ftr" sz="quarter" idx="11"/>
          </p:nvPr>
        </p:nvSpPr>
        <p:spPr/>
        <p:txBody>
          <a:bodyPr/>
          <a:lstStyle/>
          <a:p>
            <a:r>
              <a:rPr lang="en-US"/>
              <a:t>R. Todd Lines</a:t>
            </a:r>
          </a:p>
        </p:txBody>
      </p:sp>
      <p:sp>
        <p:nvSpPr>
          <p:cNvPr id="176130" name="Rectangle 2"/>
          <p:cNvSpPr>
            <a:spLocks noGrp="1" noChangeArrowheads="1"/>
          </p:cNvSpPr>
          <p:nvPr>
            <p:ph type="title"/>
          </p:nvPr>
        </p:nvSpPr>
        <p:spPr/>
        <p:txBody>
          <a:bodyPr/>
          <a:lstStyle/>
          <a:p>
            <a:r>
              <a:rPr lang="en-US"/>
              <a:t>Modern Hollow-Core Fibers</a:t>
            </a:r>
          </a:p>
        </p:txBody>
      </p:sp>
      <p:pic>
        <p:nvPicPr>
          <p:cNvPr id="176132" name="Picture 4"/>
          <p:cNvPicPr>
            <a:picLocks noChangeAspect="1" noChangeArrowheads="1"/>
          </p:cNvPicPr>
          <p:nvPr/>
        </p:nvPicPr>
        <p:blipFill>
          <a:blip r:embed="rId2" cstate="print"/>
          <a:srcRect/>
          <a:stretch>
            <a:fillRect/>
          </a:stretch>
        </p:blipFill>
        <p:spPr bwMode="auto">
          <a:xfrm>
            <a:off x="1524000" y="1295400"/>
            <a:ext cx="2528888" cy="2133600"/>
          </a:xfrm>
          <a:prstGeom prst="rect">
            <a:avLst/>
          </a:prstGeom>
          <a:noFill/>
          <a:ln w="9525" algn="ctr">
            <a:noFill/>
            <a:miter lim="800000"/>
            <a:headEnd/>
            <a:tailEnd/>
          </a:ln>
          <a:effectLst/>
        </p:spPr>
      </p:pic>
      <p:pic>
        <p:nvPicPr>
          <p:cNvPr id="176133" name="Picture 5"/>
          <p:cNvPicPr>
            <a:picLocks noGrp="1" noChangeAspect="1" noChangeArrowheads="1"/>
          </p:cNvPicPr>
          <p:nvPr>
            <p:ph type="body" idx="1"/>
          </p:nvPr>
        </p:nvPicPr>
        <p:blipFill>
          <a:blip r:embed="rId3" cstate="print"/>
          <a:srcRect/>
          <a:stretch>
            <a:fillRect/>
          </a:stretch>
        </p:blipFill>
        <p:spPr>
          <a:xfrm>
            <a:off x="4038600" y="1295400"/>
            <a:ext cx="2403475" cy="2133600"/>
          </a:xfrm>
          <a:noFill/>
          <a:ln/>
        </p:spPr>
      </p:pic>
      <p:pic>
        <p:nvPicPr>
          <p:cNvPr id="176135" name="Picture 7" descr="1506_2"/>
          <p:cNvPicPr>
            <a:picLocks noChangeAspect="1" noChangeArrowheads="1"/>
          </p:cNvPicPr>
          <p:nvPr/>
        </p:nvPicPr>
        <p:blipFill>
          <a:blip r:embed="rId4" cstate="print"/>
          <a:srcRect/>
          <a:stretch>
            <a:fillRect/>
          </a:stretch>
        </p:blipFill>
        <p:spPr bwMode="auto">
          <a:xfrm>
            <a:off x="6096000" y="2971800"/>
            <a:ext cx="1600200" cy="1152525"/>
          </a:xfrm>
          <a:prstGeom prst="rect">
            <a:avLst/>
          </a:prstGeom>
          <a:noFill/>
          <a:ln w="9525">
            <a:noFill/>
            <a:miter lim="800000"/>
            <a:headEnd/>
            <a:tailEnd/>
          </a:ln>
        </p:spPr>
      </p:pic>
      <p:pic>
        <p:nvPicPr>
          <p:cNvPr id="176136" name="Picture 8" descr="1506_s"/>
          <p:cNvPicPr>
            <a:picLocks noChangeArrowheads="1"/>
          </p:cNvPicPr>
          <p:nvPr/>
        </p:nvPicPr>
        <p:blipFill>
          <a:blip r:embed="rId5" cstate="print"/>
          <a:srcRect b="18918"/>
          <a:stretch>
            <a:fillRect/>
          </a:stretch>
        </p:blipFill>
        <p:spPr bwMode="auto">
          <a:xfrm>
            <a:off x="6096000" y="4049713"/>
            <a:ext cx="1600200" cy="979487"/>
          </a:xfrm>
          <a:prstGeom prst="rect">
            <a:avLst/>
          </a:prstGeom>
          <a:noFill/>
          <a:ln w="9525">
            <a:noFill/>
            <a:miter lim="800000"/>
            <a:headEnd/>
            <a:tailEnd/>
          </a:ln>
        </p:spPr>
      </p:pic>
      <p:sp>
        <p:nvSpPr>
          <p:cNvPr id="176137" name="Text Box 9"/>
          <p:cNvSpPr txBox="1">
            <a:spLocks noChangeArrowheads="1"/>
          </p:cNvSpPr>
          <p:nvPr/>
        </p:nvSpPr>
        <p:spPr bwMode="auto">
          <a:xfrm>
            <a:off x="6096000" y="5029200"/>
            <a:ext cx="1714500" cy="1143000"/>
          </a:xfrm>
          <a:prstGeom prst="rect">
            <a:avLst/>
          </a:prstGeom>
          <a:solidFill>
            <a:srgbClr val="FFFFFF"/>
          </a:solidFill>
          <a:ln w="9525">
            <a:noFill/>
            <a:miter lim="800000"/>
            <a:headEnd/>
            <a:tailEnd/>
          </a:ln>
        </p:spPr>
        <p:txBody>
          <a:bodyPr/>
          <a:lstStyle/>
          <a:p>
            <a:endParaRPr lang="en-US" b="0"/>
          </a:p>
        </p:txBody>
      </p:sp>
      <p:sp>
        <p:nvSpPr>
          <p:cNvPr id="176138" name="Rectangle 10"/>
          <p:cNvSpPr>
            <a:spLocks noChangeArrowheads="1"/>
          </p:cNvSpPr>
          <p:nvPr/>
        </p:nvSpPr>
        <p:spPr bwMode="auto">
          <a:xfrm>
            <a:off x="5791200" y="5029200"/>
            <a:ext cx="2438400" cy="1187450"/>
          </a:xfrm>
          <a:prstGeom prst="rect">
            <a:avLst/>
          </a:prstGeom>
          <a:noFill/>
          <a:ln w="9525" algn="ctr">
            <a:noFill/>
            <a:miter lim="800000"/>
            <a:headEnd/>
            <a:tailEnd/>
          </a:ln>
          <a:effectLst/>
        </p:spPr>
        <p:txBody>
          <a:bodyPr>
            <a:spAutoFit/>
          </a:bodyPr>
          <a:lstStyle/>
          <a:p>
            <a:pPr lvl="1" algn="l">
              <a:spcBef>
                <a:spcPts val="850"/>
              </a:spcBef>
            </a:pPr>
            <a:r>
              <a:rPr lang="en-GB" sz="1200" b="0">
                <a:solidFill>
                  <a:srgbClr val="000000"/>
                </a:solidFill>
              </a:rPr>
              <a:t>Figure 1. Hollow-core photonic bandgap fibre for guiding 1064nm light (above) and close-up of the bandgap cladding material (below).</a:t>
            </a:r>
          </a:p>
        </p:txBody>
      </p:sp>
      <p:sp>
        <p:nvSpPr>
          <p:cNvPr id="176141" name="Text Box 13"/>
          <p:cNvSpPr txBox="1">
            <a:spLocks noChangeArrowheads="1"/>
          </p:cNvSpPr>
          <p:nvPr/>
        </p:nvSpPr>
        <p:spPr bwMode="auto">
          <a:xfrm>
            <a:off x="1600200" y="4667250"/>
            <a:ext cx="2009775" cy="800100"/>
          </a:xfrm>
          <a:prstGeom prst="rect">
            <a:avLst/>
          </a:prstGeom>
          <a:solidFill>
            <a:srgbClr val="FFFFFF"/>
          </a:solidFill>
          <a:ln w="9525">
            <a:noFill/>
            <a:miter lim="800000"/>
            <a:headEnd/>
            <a:tailEnd/>
          </a:ln>
        </p:spPr>
        <p:txBody>
          <a:bodyPr/>
          <a:lstStyle/>
          <a:p>
            <a:pPr lvl="1">
              <a:spcBef>
                <a:spcPts val="850"/>
              </a:spcBef>
            </a:pPr>
            <a:r>
              <a:rPr lang="en-GB" sz="1100" b="0">
                <a:solidFill>
                  <a:srgbClr val="000000"/>
                </a:solidFill>
                <a:latin typeface="Times" charset="0"/>
              </a:rPr>
              <a:t>Figure 2. Solid photonic bandgap fibre with isolated high-index cladding rods and a low-index core.. </a:t>
            </a:r>
            <a:endParaRPr lang="en-US" b="0"/>
          </a:p>
        </p:txBody>
      </p:sp>
      <p:pic>
        <p:nvPicPr>
          <p:cNvPr id="176142" name="Picture 14"/>
          <p:cNvPicPr>
            <a:picLocks noChangeAspect="1" noChangeArrowheads="1"/>
          </p:cNvPicPr>
          <p:nvPr/>
        </p:nvPicPr>
        <p:blipFill>
          <a:blip r:embed="rId6" cstate="print"/>
          <a:srcRect/>
          <a:stretch>
            <a:fillRect/>
          </a:stretch>
        </p:blipFill>
        <p:spPr bwMode="auto">
          <a:xfrm>
            <a:off x="1676400" y="3124200"/>
            <a:ext cx="2133600" cy="1600200"/>
          </a:xfrm>
          <a:prstGeom prst="rect">
            <a:avLst/>
          </a:prstGeom>
          <a:noFill/>
          <a:ln w="9525" algn="ctr">
            <a:noFill/>
            <a:miter lim="800000"/>
            <a:headEnd/>
            <a:tailEnd/>
          </a:ln>
          <a:effec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r>
              <a:rPr lang="en-US"/>
              <a:t>R. Todd Lines</a:t>
            </a:r>
          </a:p>
        </p:txBody>
      </p:sp>
      <p:sp>
        <p:nvSpPr>
          <p:cNvPr id="182274" name="Rectangle 2"/>
          <p:cNvSpPr>
            <a:spLocks noGrp="1" noChangeArrowheads="1"/>
          </p:cNvSpPr>
          <p:nvPr>
            <p:ph type="title"/>
          </p:nvPr>
        </p:nvSpPr>
        <p:spPr/>
        <p:txBody>
          <a:bodyPr/>
          <a:lstStyle/>
          <a:p>
            <a:r>
              <a:rPr lang="en-US" dirty="0"/>
              <a:t>Example: Fiber Lasers</a:t>
            </a:r>
          </a:p>
        </p:txBody>
      </p:sp>
      <p:sp>
        <p:nvSpPr>
          <p:cNvPr id="182275" name="Rectangle 3"/>
          <p:cNvSpPr>
            <a:spLocks noGrp="1" noChangeArrowheads="1"/>
          </p:cNvSpPr>
          <p:nvPr>
            <p:ph type="body" idx="1"/>
          </p:nvPr>
        </p:nvSpPr>
        <p:spPr>
          <a:xfrm>
            <a:off x="533400" y="2133600"/>
            <a:ext cx="5181600" cy="4525963"/>
          </a:xfrm>
        </p:spPr>
        <p:txBody>
          <a:bodyPr/>
          <a:lstStyle/>
          <a:p>
            <a:pPr>
              <a:lnSpc>
                <a:spcPct val="80000"/>
              </a:lnSpc>
            </a:pPr>
            <a:r>
              <a:rPr lang="en-US" sz="2400" b="1"/>
              <a:t>Main Features:</a:t>
            </a:r>
            <a:endParaRPr lang="en-US" sz="2400"/>
          </a:p>
          <a:p>
            <a:pPr lvl="1">
              <a:lnSpc>
                <a:spcPct val="80000"/>
              </a:lnSpc>
            </a:pPr>
            <a:r>
              <a:rPr lang="en-US" sz="2000"/>
              <a:t>1060 to 1070nm Wavelength Range </a:t>
            </a:r>
          </a:p>
          <a:p>
            <a:pPr lvl="1">
              <a:lnSpc>
                <a:spcPct val="80000"/>
              </a:lnSpc>
            </a:pPr>
            <a:r>
              <a:rPr lang="en-US" sz="2000"/>
              <a:t>Extinction Ratio &amp;gt;20dB </a:t>
            </a:r>
          </a:p>
          <a:p>
            <a:pPr lvl="1">
              <a:lnSpc>
                <a:spcPct val="80000"/>
              </a:lnSpc>
            </a:pPr>
            <a:r>
              <a:rPr lang="en-US" sz="2000"/>
              <a:t>TEMoo (M2&amp;lt;1.1) </a:t>
            </a:r>
          </a:p>
          <a:p>
            <a:pPr lvl="1">
              <a:lnSpc>
                <a:spcPct val="80000"/>
              </a:lnSpc>
            </a:pPr>
            <a:r>
              <a:rPr lang="en-US" sz="2000"/>
              <a:t>Air or Water Cooled Versions </a:t>
            </a:r>
          </a:p>
          <a:p>
            <a:pPr lvl="1">
              <a:lnSpc>
                <a:spcPct val="80000"/>
              </a:lnSpc>
            </a:pPr>
            <a:r>
              <a:rPr lang="en-US" sz="2000"/>
              <a:t>100,000 hours Est. Pump Diode Lifetime </a:t>
            </a:r>
          </a:p>
          <a:p>
            <a:pPr lvl="1">
              <a:lnSpc>
                <a:spcPct val="80000"/>
              </a:lnSpc>
            </a:pPr>
            <a:r>
              <a:rPr lang="en-US" sz="2000"/>
              <a:t>Maintenance Free Operation </a:t>
            </a:r>
          </a:p>
          <a:p>
            <a:pPr lvl="1">
              <a:lnSpc>
                <a:spcPct val="80000"/>
              </a:lnSpc>
            </a:pPr>
            <a:r>
              <a:rPr lang="en-US" sz="2000"/>
              <a:t>Single Mode Fiber Delivery </a:t>
            </a:r>
          </a:p>
          <a:p>
            <a:pPr>
              <a:lnSpc>
                <a:spcPct val="80000"/>
              </a:lnSpc>
            </a:pPr>
            <a:r>
              <a:rPr lang="en-US" sz="2400" b="1"/>
              <a:t>Applications:</a:t>
            </a:r>
            <a:endParaRPr lang="en-US" sz="2400"/>
          </a:p>
          <a:p>
            <a:pPr lvl="1">
              <a:lnSpc>
                <a:spcPct val="80000"/>
              </a:lnSpc>
            </a:pPr>
            <a:r>
              <a:rPr lang="en-US" sz="2000"/>
              <a:t>Materials Processing </a:t>
            </a:r>
          </a:p>
          <a:p>
            <a:pPr lvl="1">
              <a:lnSpc>
                <a:spcPct val="80000"/>
              </a:lnSpc>
            </a:pPr>
            <a:r>
              <a:rPr lang="en-US" sz="2000"/>
              <a:t>SHG </a:t>
            </a:r>
          </a:p>
          <a:p>
            <a:pPr lvl="1">
              <a:lnSpc>
                <a:spcPct val="80000"/>
              </a:lnSpc>
            </a:pPr>
            <a:r>
              <a:rPr lang="en-US" sz="2000"/>
              <a:t>Medical </a:t>
            </a:r>
          </a:p>
          <a:p>
            <a:pPr lvl="1">
              <a:lnSpc>
                <a:spcPct val="80000"/>
              </a:lnSpc>
            </a:pPr>
            <a:r>
              <a:rPr lang="en-US" sz="2000"/>
              <a:t>Scientific </a:t>
            </a:r>
          </a:p>
          <a:p>
            <a:pPr>
              <a:lnSpc>
                <a:spcPct val="80000"/>
              </a:lnSpc>
            </a:pPr>
            <a:endParaRPr lang="en-US" sz="2400"/>
          </a:p>
        </p:txBody>
      </p:sp>
      <p:pic>
        <p:nvPicPr>
          <p:cNvPr id="182276" name="Picture 4" descr="IPG Photonics"/>
          <p:cNvPicPr>
            <a:picLocks noChangeAspect="1" noChangeArrowheads="1"/>
          </p:cNvPicPr>
          <p:nvPr/>
        </p:nvPicPr>
        <p:blipFill>
          <a:blip r:embed="rId2" cstate="print"/>
          <a:srcRect/>
          <a:stretch>
            <a:fillRect/>
          </a:stretch>
        </p:blipFill>
        <p:spPr bwMode="auto">
          <a:xfrm>
            <a:off x="5410200" y="2913063"/>
            <a:ext cx="3505200" cy="2389187"/>
          </a:xfrm>
          <a:prstGeom prst="rect">
            <a:avLst/>
          </a:prstGeom>
          <a:noFill/>
        </p:spPr>
      </p:pic>
      <p:sp>
        <p:nvSpPr>
          <p:cNvPr id="182277" name="Rectangle 5"/>
          <p:cNvSpPr>
            <a:spLocks noChangeArrowheads="1"/>
          </p:cNvSpPr>
          <p:nvPr/>
        </p:nvSpPr>
        <p:spPr bwMode="auto">
          <a:xfrm>
            <a:off x="381000" y="1295400"/>
            <a:ext cx="8382000" cy="549275"/>
          </a:xfrm>
          <a:prstGeom prst="rect">
            <a:avLst/>
          </a:prstGeom>
          <a:noFill/>
          <a:ln w="9525" algn="ctr">
            <a:noFill/>
            <a:miter lim="800000"/>
            <a:headEnd/>
            <a:tailEnd/>
          </a:ln>
          <a:effectLst/>
        </p:spPr>
        <p:txBody>
          <a:bodyPr lIns="0" tIns="0" rIns="0" bIns="0" anchor="ctr">
            <a:spAutoFit/>
          </a:bodyPr>
          <a:lstStyle/>
          <a:p>
            <a:r>
              <a:rPr lang="en-US"/>
              <a:t>IPT Photonics YLR- LP Series: </a:t>
            </a:r>
            <a:r>
              <a:rPr lang="en-US">
                <a:solidFill>
                  <a:srgbClr val="3366FF"/>
                </a:solidFill>
              </a:rPr>
              <a:t>10 to 500W</a:t>
            </a:r>
            <a:r>
              <a:rPr lang="en-US"/>
              <a:t> Single Mode Linearly Polarized Ytterbium Fiber Lasers</a:t>
            </a:r>
            <a:r>
              <a:rPr lang="en-US" b="0"/>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Rectangle 2"/>
          <p:cNvSpPr>
            <a:spLocks noGrp="1" noChangeArrowheads="1"/>
          </p:cNvSpPr>
          <p:nvPr>
            <p:ph type="title"/>
          </p:nvPr>
        </p:nvSpPr>
        <p:spPr/>
        <p:txBody>
          <a:bodyPr/>
          <a:lstStyle/>
          <a:p>
            <a:r>
              <a:rPr lang="en-US" dirty="0"/>
              <a:t>Question 223.15.3</a:t>
            </a:r>
          </a:p>
        </p:txBody>
      </p:sp>
      <p:sp>
        <p:nvSpPr>
          <p:cNvPr id="167940" name="Rectangle 3"/>
          <p:cNvSpPr>
            <a:spLocks noGrp="1" noChangeArrowheads="1"/>
          </p:cNvSpPr>
          <p:nvPr>
            <p:ph idx="1"/>
          </p:nvPr>
        </p:nvSpPr>
        <p:spPr/>
        <p:txBody>
          <a:bodyPr/>
          <a:lstStyle/>
          <a:p>
            <a:pPr marL="609600" indent="-609600" eaLnBrk="1" hangingPunct="1">
              <a:buFontTx/>
              <a:buNone/>
            </a:pPr>
            <a:r>
              <a:rPr lang="en-US"/>
              <a:t>You are building a camera with refractive lenses. Would you expect all colors of light to focus at the same point?</a:t>
            </a:r>
          </a:p>
          <a:p>
            <a:pPr marL="609600" indent="-609600" eaLnBrk="1" hangingPunct="1">
              <a:buFontTx/>
              <a:buAutoNum type="alphaLcParenR"/>
            </a:pPr>
            <a:r>
              <a:rPr lang="en-US"/>
              <a:t>Yes</a:t>
            </a:r>
          </a:p>
          <a:p>
            <a:pPr marL="609600" indent="-609600" eaLnBrk="1" hangingPunct="1">
              <a:buFontTx/>
              <a:buAutoNum type="alphaLcParenR"/>
            </a:pPr>
            <a:r>
              <a:rPr lang="en-US"/>
              <a:t>No</a:t>
            </a:r>
          </a:p>
          <a:p>
            <a:pPr marL="609600" indent="-609600" eaLnBrk="1" hangingPunct="1">
              <a:buFontTx/>
              <a:buAutoNum type="alphaLcParenR"/>
            </a:pPr>
            <a:r>
              <a:rPr lang="en-US"/>
              <a:t>Can’t tell</a:t>
            </a:r>
          </a:p>
        </p:txBody>
      </p:sp>
      <p:sp>
        <p:nvSpPr>
          <p:cNvPr id="167938" name="Slide Number Placeholder 5"/>
          <p:cNvSpPr>
            <a:spLocks noGrp="1"/>
          </p:cNvSpPr>
          <p:nvPr>
            <p:ph type="sldNum" sz="quarter" idx="12"/>
          </p:nvPr>
        </p:nvSpPr>
        <p:spPr>
          <a:noFill/>
        </p:spPr>
        <p:txBody>
          <a:bodyPr/>
          <a:lstStyle/>
          <a:p>
            <a:fld id="{10D07768-D6B0-4518-800F-EC5E0B938D94}" type="slidenum">
              <a:rPr lang="en-US" smtClean="0"/>
              <a:pPr/>
              <a:t>9</a:t>
            </a:fld>
            <a:endParaRPr lang="en-US"/>
          </a:p>
        </p:txBody>
      </p:sp>
    </p:spTree>
    <p:extLst>
      <p:ext uri="{BB962C8B-B14F-4D97-AF65-F5344CB8AC3E}">
        <p14:creationId xmlns:p14="http://schemas.microsoft.com/office/powerpoint/2010/main" val="20523741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TotalTime>
  <Words>1975</Words>
  <Application>Microsoft Office PowerPoint</Application>
  <PresentationFormat>On-screen Show (4:3)</PresentationFormat>
  <Paragraphs>362</Paragraphs>
  <Slides>88</Slides>
  <Notes>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88</vt:i4>
      </vt:variant>
    </vt:vector>
  </HeadingPairs>
  <TitlesOfParts>
    <vt:vector size="97" baseType="lpstr">
      <vt:lpstr>Aptos</vt:lpstr>
      <vt:lpstr>Arial</vt:lpstr>
      <vt:lpstr>Calibri</vt:lpstr>
      <vt:lpstr>Symbol</vt:lpstr>
      <vt:lpstr>Tahoma</vt:lpstr>
      <vt:lpstr>Times</vt:lpstr>
      <vt:lpstr>Times New Roman</vt:lpstr>
      <vt:lpstr>Office Theme</vt:lpstr>
      <vt:lpstr>Clip</vt:lpstr>
      <vt:lpstr>Lecture 14</vt:lpstr>
      <vt:lpstr>Question 223.15.1</vt:lpstr>
      <vt:lpstr>PowerPoint Presentation</vt:lpstr>
      <vt:lpstr>PowerPoint Presentation</vt:lpstr>
      <vt:lpstr>PowerPoint Presentation</vt:lpstr>
      <vt:lpstr>PowerPoint Presentation</vt:lpstr>
      <vt:lpstr>Finding </vt:lpstr>
      <vt:lpstr>Question 223.15.2</vt:lpstr>
      <vt:lpstr>Question 223.15.3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Cobra  Dane Radar</vt:lpstr>
      <vt:lpstr>PowerPoint Presentation</vt:lpstr>
      <vt:lpstr>PowerPoint Presentation</vt:lpstr>
      <vt:lpstr>PowerPoint Presentation</vt:lpstr>
      <vt:lpstr>Question 223.14.1</vt:lpstr>
      <vt:lpstr>PowerPoint Presentation</vt:lpstr>
      <vt:lpstr>PowerPoint Presentation</vt:lpstr>
      <vt:lpstr>Question 233.14.2</vt:lpstr>
      <vt:lpstr>PowerPoint Presentation</vt:lpstr>
      <vt:lpstr>PowerPoint Presentation</vt:lpstr>
      <vt:lpstr>PowerPoint Presentation</vt:lpstr>
      <vt:lpstr>PowerPoint Presentation</vt:lpstr>
      <vt:lpstr>END</vt:lpstr>
      <vt:lpstr>Question 223.13.4</vt:lpstr>
      <vt:lpstr>Question 223.13.5</vt:lpstr>
      <vt:lpstr>PowerPoint Presentation</vt:lpstr>
      <vt:lpstr>Question 9.1</vt:lpstr>
      <vt:lpstr>PowerPoint Presentation</vt:lpstr>
      <vt:lpstr>PowerPoint Presentation</vt:lpstr>
      <vt:lpstr>Question 35.3.6</vt:lpstr>
      <vt:lpstr>PowerPoint Presentation</vt:lpstr>
      <vt:lpstr>Question 9.2</vt:lpstr>
      <vt:lpstr>Question 223.13.6</vt:lpstr>
      <vt:lpstr>Question 223.13.7</vt:lpstr>
      <vt:lpstr>PowerPoint Presentation</vt:lpstr>
      <vt:lpstr>Question 223.13.9</vt:lpstr>
      <vt:lpstr>Law of Reflection, cont.</vt:lpstr>
      <vt:lpstr>Retroreflection</vt:lpstr>
      <vt:lpstr>Retroreflectors</vt:lpstr>
      <vt:lpstr>Apollo Retro-reflectors</vt:lpstr>
      <vt:lpstr>Try it at Home</vt:lpstr>
      <vt:lpstr>Micro Mirror Arrays</vt:lpstr>
      <vt:lpstr>PowerPoint Presentation</vt:lpstr>
      <vt:lpstr>PowerPoint Presentation</vt:lpstr>
      <vt:lpstr>PowerPoint Presentation</vt:lpstr>
      <vt:lpstr>Question 223.13.10</vt:lpstr>
      <vt:lpstr>Question 223.13.11</vt:lpstr>
      <vt:lpstr>PowerPoint Presentation</vt:lpstr>
      <vt:lpstr>PowerPoint Presentation</vt:lpstr>
      <vt:lpstr>Question 223.14.1</vt:lpstr>
      <vt:lpstr>PowerPoint Presentation</vt:lpstr>
      <vt:lpstr>PowerPoint Presentation</vt:lpstr>
      <vt:lpstr>PowerPoint Presentation</vt:lpstr>
      <vt:lpstr>Question 223.14.1.5</vt:lpstr>
      <vt:lpstr>Question 233.14.2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223.14.5.5</vt:lpstr>
      <vt:lpstr>Question 223.14.6</vt:lpstr>
      <vt:lpstr>PowerPoint Presentation</vt:lpstr>
      <vt:lpstr>PowerPoint Presentation</vt:lpstr>
      <vt:lpstr>PowerPoint Presentation</vt:lpstr>
      <vt:lpstr>PowerPoint Presentation</vt:lpstr>
      <vt:lpstr>PowerPoint Presentation</vt:lpstr>
      <vt:lpstr>PowerPoint Presentation</vt:lpstr>
      <vt:lpstr>Fiber Optics</vt:lpstr>
      <vt:lpstr>Fiber Optics, cont.</vt:lpstr>
      <vt:lpstr>Construction of an Optical Fiber</vt:lpstr>
      <vt:lpstr>Question 223.14.7</vt:lpstr>
      <vt:lpstr>Question 223.14.8</vt:lpstr>
      <vt:lpstr>Question 223.14.9</vt:lpstr>
      <vt:lpstr>Modern Hollow-Core Fibers</vt:lpstr>
      <vt:lpstr>Example: Fiber Lasers</vt:lpstr>
    </vt:vector>
  </TitlesOfParts>
  <Company>BYU-Idaho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rtlines</dc:creator>
  <cp:lastModifiedBy>Lines, Todd</cp:lastModifiedBy>
  <cp:revision>6</cp:revision>
  <dcterms:created xsi:type="dcterms:W3CDTF">2011-11-28T15:16:17Z</dcterms:created>
  <dcterms:modified xsi:type="dcterms:W3CDTF">2025-05-08T19:43:31Z</dcterms:modified>
</cp:coreProperties>
</file>